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59" r:id="rId5"/>
    <p:sldId id="267" r:id="rId6"/>
    <p:sldId id="285" r:id="rId7"/>
    <p:sldId id="269" r:id="rId8"/>
    <p:sldId id="283" r:id="rId9"/>
    <p:sldId id="284" r:id="rId10"/>
    <p:sldId id="274" r:id="rId11"/>
    <p:sldId id="281" r:id="rId12"/>
    <p:sldId id="275" r:id="rId13"/>
    <p:sldId id="277" r:id="rId14"/>
    <p:sldId id="278" r:id="rId15"/>
    <p:sldId id="286" r:id="rId16"/>
    <p:sldId id="270" r:id="rId17"/>
    <p:sldId id="265" r:id="rId18"/>
    <p:sldId id="262" r:id="rId19"/>
    <p:sldId id="260" r:id="rId20"/>
    <p:sldId id="282" r:id="rId21"/>
    <p:sldId id="26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680" autoAdjust="0"/>
  </p:normalViewPr>
  <p:slideViewPr>
    <p:cSldViewPr>
      <p:cViewPr>
        <p:scale>
          <a:sx n="60" d="100"/>
          <a:sy n="60" d="100"/>
        </p:scale>
        <p:origin x="-1572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31E39F-3264-4E71-858A-EBBC934CECAC}" type="doc">
      <dgm:prSet loTypeId="urn:microsoft.com/office/officeart/2005/8/layout/chevron1" loCatId="process" qsTypeId="urn:microsoft.com/office/officeart/2005/8/quickstyle/simple1" qsCatId="simple" csTypeId="urn:microsoft.com/office/officeart/2005/8/colors/accent1_3" csCatId="accent1" phldr="1"/>
      <dgm:spPr/>
    </dgm:pt>
    <dgm:pt modelId="{2E068A38-DFAF-4A3B-A237-BCCC3019D728}">
      <dgm:prSet phldrT="[Text]"/>
      <dgm:spPr/>
      <dgm:t>
        <a:bodyPr/>
        <a:lstStyle/>
        <a:p>
          <a:r>
            <a:rPr lang="en-GB" dirty="0" smtClean="0"/>
            <a:t>Planning</a:t>
          </a:r>
          <a:endParaRPr lang="en-GB" dirty="0"/>
        </a:p>
      </dgm:t>
    </dgm:pt>
    <dgm:pt modelId="{06602387-79F8-4A89-B0EA-2036C64EC3A0}" type="parTrans" cxnId="{AE46B586-DE82-49B4-8867-40303219B41F}">
      <dgm:prSet/>
      <dgm:spPr/>
      <dgm:t>
        <a:bodyPr/>
        <a:lstStyle/>
        <a:p>
          <a:endParaRPr lang="en-GB"/>
        </a:p>
      </dgm:t>
    </dgm:pt>
    <dgm:pt modelId="{ED39BF6D-9DC3-413F-AEB2-21BC8AFC76AB}" type="sibTrans" cxnId="{AE46B586-DE82-49B4-8867-40303219B41F}">
      <dgm:prSet/>
      <dgm:spPr/>
      <dgm:t>
        <a:bodyPr/>
        <a:lstStyle/>
        <a:p>
          <a:endParaRPr lang="en-GB"/>
        </a:p>
      </dgm:t>
    </dgm:pt>
    <dgm:pt modelId="{72A90706-5998-42DC-993D-445E8F1356C8}">
      <dgm:prSet phldrT="[Text]"/>
      <dgm:spPr/>
      <dgm:t>
        <a:bodyPr/>
        <a:lstStyle/>
        <a:p>
          <a:r>
            <a:rPr lang="en-GB" dirty="0" smtClean="0"/>
            <a:t>Response</a:t>
          </a:r>
          <a:endParaRPr lang="en-GB" dirty="0"/>
        </a:p>
      </dgm:t>
    </dgm:pt>
    <dgm:pt modelId="{5186F6DF-5227-4F5A-9003-F3F90812AD16}" type="parTrans" cxnId="{523CA1B6-175A-47F9-945D-6DDE52260A82}">
      <dgm:prSet/>
      <dgm:spPr/>
      <dgm:t>
        <a:bodyPr/>
        <a:lstStyle/>
        <a:p>
          <a:endParaRPr lang="en-GB"/>
        </a:p>
      </dgm:t>
    </dgm:pt>
    <dgm:pt modelId="{5966097B-9B01-4B3D-9B2E-B7CF85169758}" type="sibTrans" cxnId="{523CA1B6-175A-47F9-945D-6DDE52260A82}">
      <dgm:prSet/>
      <dgm:spPr/>
      <dgm:t>
        <a:bodyPr/>
        <a:lstStyle/>
        <a:p>
          <a:endParaRPr lang="en-GB"/>
        </a:p>
      </dgm:t>
    </dgm:pt>
    <dgm:pt modelId="{854D00D9-3296-42FA-AA5E-5BBC72C44AAF}">
      <dgm:prSet phldrT="[Text]"/>
      <dgm:spPr/>
      <dgm:t>
        <a:bodyPr/>
        <a:lstStyle/>
        <a:p>
          <a:r>
            <a:rPr lang="en-GB" dirty="0" smtClean="0"/>
            <a:t>Recovery</a:t>
          </a:r>
          <a:endParaRPr lang="en-GB" dirty="0"/>
        </a:p>
      </dgm:t>
    </dgm:pt>
    <dgm:pt modelId="{138751EC-EA55-4250-9B7F-9A7BEBD6A259}" type="parTrans" cxnId="{14A8811A-9D0B-4789-8FDD-FD442ADD3EEC}">
      <dgm:prSet/>
      <dgm:spPr/>
      <dgm:t>
        <a:bodyPr/>
        <a:lstStyle/>
        <a:p>
          <a:endParaRPr lang="en-GB"/>
        </a:p>
      </dgm:t>
    </dgm:pt>
    <dgm:pt modelId="{6FD188AE-95D4-4792-9348-EE3B04609814}" type="sibTrans" cxnId="{14A8811A-9D0B-4789-8FDD-FD442ADD3EEC}">
      <dgm:prSet/>
      <dgm:spPr/>
      <dgm:t>
        <a:bodyPr/>
        <a:lstStyle/>
        <a:p>
          <a:endParaRPr lang="en-GB"/>
        </a:p>
      </dgm:t>
    </dgm:pt>
    <dgm:pt modelId="{B053D57D-E8F4-4975-BD4D-B8D389632B52}" type="pres">
      <dgm:prSet presAssocID="{5131E39F-3264-4E71-858A-EBBC934CECAC}" presName="Name0" presStyleCnt="0">
        <dgm:presLayoutVars>
          <dgm:dir/>
          <dgm:animLvl val="lvl"/>
          <dgm:resizeHandles val="exact"/>
        </dgm:presLayoutVars>
      </dgm:prSet>
      <dgm:spPr/>
    </dgm:pt>
    <dgm:pt modelId="{14ADCE3A-27FE-4677-8BD6-AF588277858C}" type="pres">
      <dgm:prSet presAssocID="{2E068A38-DFAF-4A3B-A237-BCCC3019D728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EDD5785-C45B-45FB-A2B7-2A7B664F47C3}" type="pres">
      <dgm:prSet presAssocID="{ED39BF6D-9DC3-413F-AEB2-21BC8AFC76AB}" presName="parTxOnlySpace" presStyleCnt="0"/>
      <dgm:spPr/>
    </dgm:pt>
    <dgm:pt modelId="{93F828AC-25FE-41C6-81E4-CF929D419325}" type="pres">
      <dgm:prSet presAssocID="{72A90706-5998-42DC-993D-445E8F1356C8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41B4B7-A2BB-45FB-A132-2274E7F0521D}" type="pres">
      <dgm:prSet presAssocID="{5966097B-9B01-4B3D-9B2E-B7CF85169758}" presName="parTxOnlySpace" presStyleCnt="0"/>
      <dgm:spPr/>
    </dgm:pt>
    <dgm:pt modelId="{B4DC15DA-21EC-484A-98D2-EEE25575C3DD}" type="pres">
      <dgm:prSet presAssocID="{854D00D9-3296-42FA-AA5E-5BBC72C44AA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ED8AF56-5999-462B-9CE8-3E66D69216F9}" type="presOf" srcId="{2E068A38-DFAF-4A3B-A237-BCCC3019D728}" destId="{14ADCE3A-27FE-4677-8BD6-AF588277858C}" srcOrd="0" destOrd="0" presId="urn:microsoft.com/office/officeart/2005/8/layout/chevron1"/>
    <dgm:cxn modelId="{14A8811A-9D0B-4789-8FDD-FD442ADD3EEC}" srcId="{5131E39F-3264-4E71-858A-EBBC934CECAC}" destId="{854D00D9-3296-42FA-AA5E-5BBC72C44AAF}" srcOrd="2" destOrd="0" parTransId="{138751EC-EA55-4250-9B7F-9A7BEBD6A259}" sibTransId="{6FD188AE-95D4-4792-9348-EE3B04609814}"/>
    <dgm:cxn modelId="{A3174C9B-0950-4D22-9A4F-7D10E3E6F816}" type="presOf" srcId="{5131E39F-3264-4E71-858A-EBBC934CECAC}" destId="{B053D57D-E8F4-4975-BD4D-B8D389632B52}" srcOrd="0" destOrd="0" presId="urn:microsoft.com/office/officeart/2005/8/layout/chevron1"/>
    <dgm:cxn modelId="{AE46B586-DE82-49B4-8867-40303219B41F}" srcId="{5131E39F-3264-4E71-858A-EBBC934CECAC}" destId="{2E068A38-DFAF-4A3B-A237-BCCC3019D728}" srcOrd="0" destOrd="0" parTransId="{06602387-79F8-4A89-B0EA-2036C64EC3A0}" sibTransId="{ED39BF6D-9DC3-413F-AEB2-21BC8AFC76AB}"/>
    <dgm:cxn modelId="{523CA1B6-175A-47F9-945D-6DDE52260A82}" srcId="{5131E39F-3264-4E71-858A-EBBC934CECAC}" destId="{72A90706-5998-42DC-993D-445E8F1356C8}" srcOrd="1" destOrd="0" parTransId="{5186F6DF-5227-4F5A-9003-F3F90812AD16}" sibTransId="{5966097B-9B01-4B3D-9B2E-B7CF85169758}"/>
    <dgm:cxn modelId="{C872D393-F487-4963-AAC7-D10D4EA420FA}" type="presOf" srcId="{72A90706-5998-42DC-993D-445E8F1356C8}" destId="{93F828AC-25FE-41C6-81E4-CF929D419325}" srcOrd="0" destOrd="0" presId="urn:microsoft.com/office/officeart/2005/8/layout/chevron1"/>
    <dgm:cxn modelId="{235C9970-F4C7-4C9F-AF20-81AB93B122FC}" type="presOf" srcId="{854D00D9-3296-42FA-AA5E-5BBC72C44AAF}" destId="{B4DC15DA-21EC-484A-98D2-EEE25575C3DD}" srcOrd="0" destOrd="0" presId="urn:microsoft.com/office/officeart/2005/8/layout/chevron1"/>
    <dgm:cxn modelId="{D82227FF-7866-4E6A-9F20-D94E1645109F}" type="presParOf" srcId="{B053D57D-E8F4-4975-BD4D-B8D389632B52}" destId="{14ADCE3A-27FE-4677-8BD6-AF588277858C}" srcOrd="0" destOrd="0" presId="urn:microsoft.com/office/officeart/2005/8/layout/chevron1"/>
    <dgm:cxn modelId="{10F4A366-B5CC-4936-8886-97F54AFEB7B1}" type="presParOf" srcId="{B053D57D-E8F4-4975-BD4D-B8D389632B52}" destId="{EEDD5785-C45B-45FB-A2B7-2A7B664F47C3}" srcOrd="1" destOrd="0" presId="urn:microsoft.com/office/officeart/2005/8/layout/chevron1"/>
    <dgm:cxn modelId="{A3C387C3-2D72-4CB2-A41E-8F42A56A32AB}" type="presParOf" srcId="{B053D57D-E8F4-4975-BD4D-B8D389632B52}" destId="{93F828AC-25FE-41C6-81E4-CF929D419325}" srcOrd="2" destOrd="0" presId="urn:microsoft.com/office/officeart/2005/8/layout/chevron1"/>
    <dgm:cxn modelId="{A66D8769-EB55-4D78-A1ED-F08F25236015}" type="presParOf" srcId="{B053D57D-E8F4-4975-BD4D-B8D389632B52}" destId="{0E41B4B7-A2BB-45FB-A132-2274E7F0521D}" srcOrd="3" destOrd="0" presId="urn:microsoft.com/office/officeart/2005/8/layout/chevron1"/>
    <dgm:cxn modelId="{5FFC07EB-8353-456F-9F0B-5892FAE45503}" type="presParOf" srcId="{B053D57D-E8F4-4975-BD4D-B8D389632B52}" destId="{B4DC15DA-21EC-484A-98D2-EEE25575C3D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DCE3A-27FE-4677-8BD6-AF588277858C}">
      <dsp:nvSpPr>
        <dsp:cNvPr id="0" name=""/>
        <dsp:cNvSpPr/>
      </dsp:nvSpPr>
      <dsp:spPr>
        <a:xfrm>
          <a:off x="1852" y="1313807"/>
          <a:ext cx="2257462" cy="902984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Planning</a:t>
          </a:r>
          <a:endParaRPr lang="en-GB" sz="2400" kern="1200" dirty="0"/>
        </a:p>
      </dsp:txBody>
      <dsp:txXfrm>
        <a:off x="453344" y="1313807"/>
        <a:ext cx="1354478" cy="902984"/>
      </dsp:txXfrm>
    </dsp:sp>
    <dsp:sp modelId="{93F828AC-25FE-41C6-81E4-CF929D419325}">
      <dsp:nvSpPr>
        <dsp:cNvPr id="0" name=""/>
        <dsp:cNvSpPr/>
      </dsp:nvSpPr>
      <dsp:spPr>
        <a:xfrm>
          <a:off x="2033568" y="1313807"/>
          <a:ext cx="2257462" cy="902984"/>
        </a:xfrm>
        <a:prstGeom prst="chevron">
          <a:avLst/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Response</a:t>
          </a:r>
          <a:endParaRPr lang="en-GB" sz="2400" kern="1200" dirty="0"/>
        </a:p>
      </dsp:txBody>
      <dsp:txXfrm>
        <a:off x="2485060" y="1313807"/>
        <a:ext cx="1354478" cy="902984"/>
      </dsp:txXfrm>
    </dsp:sp>
    <dsp:sp modelId="{B4DC15DA-21EC-484A-98D2-EEE25575C3DD}">
      <dsp:nvSpPr>
        <dsp:cNvPr id="0" name=""/>
        <dsp:cNvSpPr/>
      </dsp:nvSpPr>
      <dsp:spPr>
        <a:xfrm>
          <a:off x="4065284" y="1313807"/>
          <a:ext cx="2257462" cy="902984"/>
        </a:xfrm>
        <a:prstGeom prst="chevron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Recovery</a:t>
          </a:r>
          <a:endParaRPr lang="en-GB" sz="2400" kern="1200" dirty="0"/>
        </a:p>
      </dsp:txBody>
      <dsp:txXfrm>
        <a:off x="4516776" y="1313807"/>
        <a:ext cx="1354478" cy="902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AA7C2-E8DC-467C-9833-F833067453C2}" type="datetimeFigureOut">
              <a:rPr lang="en-US" smtClean="0"/>
              <a:pPr/>
              <a:t>4/6/2017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A8E8C-7000-4BD7-A278-0C13557904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86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UK is exposed to many types of flooding, including coastal, fluvial, surface water and groundwater. Within our National Adaptation Programme and Climate Change Risk Assessment flooding is identified as a significant risk for the future. In fact, Expected Annual Damage to properties due to flooding (currently at £1.2 billion) is estimated to rise to £6.8bn by 2050. And flooding is a fairly frequent occurrence, particularly over the past few winters and already this year we’ve seen some significant storms that have led to wide-spread flooding in the country.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8E8C-7000-4BD7-A278-0C135579044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</a:t>
            </a:r>
            <a:r>
              <a:rPr lang="en-GB" baseline="0" dirty="0" smtClean="0"/>
              <a:t> principally adopt a multiple approach to managing disasters – example for flood risk management where we would argue that we do not really have a dominant strategy – but all have been present and utilised for over 65 years.  But that is not to say that some are more dominant in local situations than others.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8E8C-7000-4BD7-A278-0C135579044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54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Multiple types of flood</a:t>
            </a:r>
            <a:r>
              <a:rPr lang="en-GB" baseline="0" dirty="0" smtClean="0"/>
              <a:t> map available </a:t>
            </a:r>
          </a:p>
          <a:p>
            <a:endParaRPr lang="en-GB" baseline="0" dirty="0" smtClean="0"/>
          </a:p>
          <a:p>
            <a:r>
              <a:rPr lang="en-GB" baseline="0" dirty="0" smtClean="0"/>
              <a:t>Mapping been publically </a:t>
            </a:r>
            <a:r>
              <a:rPr lang="en-GB" baseline="0" smtClean="0"/>
              <a:t>available for many years.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8E8C-7000-4BD7-A278-0C135579044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60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>
                <a:ea typeface="ＭＳ Ｐゴシック" pitchFamily="34" charset="-128"/>
              </a:rPr>
              <a:t>http</a:t>
            </a:r>
            <a:r>
              <a:rPr lang="en-GB" altLang="en-US" dirty="0" smtClean="0">
                <a:ea typeface="ＭＳ Ｐゴシック" pitchFamily="34" charset="-128"/>
              </a:rPr>
              <a:t>://apps.environment-agency.gov.uk/flood/142151.aspx</a:t>
            </a:r>
          </a:p>
        </p:txBody>
      </p:sp>
      <p:sp>
        <p:nvSpPr>
          <p:cNvPr id="141316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87973" indent="-30306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212266" indent="-2424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97172" indent="-2424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182078" indent="-2424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666985" indent="-2424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151891" indent="-2424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636797" indent="-2424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4121704" indent="-2424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3879008-C3BB-4767-8B0B-34870F663538}" type="slidenum">
              <a:rPr lang="en-US" altLang="en-US" sz="1200"/>
              <a:pPr eaLnBrk="1" hangingPunct="1">
                <a:spcBef>
                  <a:spcPct val="0"/>
                </a:spcBef>
              </a:pPr>
              <a:t>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0" y="4343066"/>
            <a:ext cx="6669201" cy="411580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en-US" dirty="0" smtClean="0">
                <a:ea typeface="ＭＳ Ｐゴシック" pitchFamily="34" charset="-128"/>
              </a:rPr>
              <a:t>Level 0: Long-term planning to reduce risk from heatwaves - Long-term planning includes year-round joint working to reduce the impact of climate change and ensure maximum adaptation to reduce harm from heatwaves.</a:t>
            </a:r>
          </a:p>
          <a:p>
            <a:pPr>
              <a:lnSpc>
                <a:spcPct val="90000"/>
              </a:lnSpc>
              <a:defRPr/>
            </a:pPr>
            <a:endParaRPr lang="en-US" altLang="en-US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dirty="0" smtClean="0">
                <a:ea typeface="ＭＳ Ｐゴシック" pitchFamily="34" charset="-128"/>
              </a:rPr>
              <a:t>Level 1: Heatwave and summer preparedness - Summer preparedness runs from 1 June to 15 September when a Level 1 alert will be issued.</a:t>
            </a:r>
          </a:p>
          <a:p>
            <a:pPr>
              <a:lnSpc>
                <a:spcPct val="90000"/>
              </a:lnSpc>
              <a:defRPr/>
            </a:pPr>
            <a:endParaRPr lang="en-US" altLang="en-US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dirty="0" smtClean="0">
                <a:ea typeface="ＭＳ Ｐゴシック" pitchFamily="34" charset="-128"/>
              </a:rPr>
              <a:t>Level 2: Alert and readiness - This is triggered as soon as the Met Office forecasts that there is a 60 per cent chance of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dirty="0" smtClean="0">
                <a:ea typeface="ＭＳ Ｐゴシック" pitchFamily="34" charset="-128"/>
              </a:rPr>
              <a:t>temperatures being high enough on at least two consecutive days to have significant effects on health. This will normally occur 2 to 3 days before the event is expected. As death rates rise soon after temperature increases, with many deaths occurring in the first two days, this is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dirty="0" smtClean="0">
                <a:ea typeface="ＭＳ Ｐゴシック" pitchFamily="34" charset="-128"/>
              </a:rPr>
              <a:t>an important stage to ensure readiness and swift action to reduce harm from a potential </a:t>
            </a:r>
            <a:r>
              <a:rPr lang="en-GB" altLang="en-US" dirty="0" smtClean="0">
                <a:ea typeface="ＭＳ Ｐゴシック" pitchFamily="34" charset="-128"/>
              </a:rPr>
              <a:t>heatwave.</a:t>
            </a:r>
          </a:p>
          <a:p>
            <a:pPr>
              <a:lnSpc>
                <a:spcPct val="90000"/>
              </a:lnSpc>
              <a:defRPr/>
            </a:pPr>
            <a:endParaRPr lang="en-GB" altLang="en-US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en-GB" altLang="en-US" dirty="0" smtClean="0">
                <a:ea typeface="ＭＳ Ｐゴシック" pitchFamily="34" charset="-128"/>
              </a:rPr>
              <a:t>Level 3: Heatwave action - </a:t>
            </a:r>
            <a:r>
              <a:rPr lang="en-US" altLang="en-US" dirty="0" smtClean="0">
                <a:ea typeface="ＭＳ Ｐゴシック" pitchFamily="34" charset="-128"/>
              </a:rPr>
              <a:t>This is triggered as soon as the Met Office confirms that threshold temperatures have been reached in any one region or more. This stage requires specific actions targeted at high-risk </a:t>
            </a:r>
            <a:r>
              <a:rPr lang="en-GB" altLang="en-US" dirty="0" smtClean="0">
                <a:ea typeface="ＭＳ Ｐゴシック" pitchFamily="34" charset="-128"/>
              </a:rPr>
              <a:t>groups.</a:t>
            </a:r>
          </a:p>
          <a:p>
            <a:pPr>
              <a:lnSpc>
                <a:spcPct val="90000"/>
              </a:lnSpc>
              <a:defRPr/>
            </a:pPr>
            <a:endParaRPr lang="en-GB" altLang="en-US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en-GB" altLang="en-US" dirty="0" smtClean="0">
                <a:ea typeface="ＭＳ Ｐゴシック" pitchFamily="34" charset="-128"/>
              </a:rPr>
              <a:t>Level 4: National emergency - </a:t>
            </a:r>
            <a:r>
              <a:rPr lang="en-US" altLang="en-US" dirty="0" smtClean="0">
                <a:ea typeface="ＭＳ Ｐゴシック" pitchFamily="34" charset="-128"/>
              </a:rPr>
              <a:t>This is reached when a heatwave is so severe and/or prolonged that its effects extend outside health and social care, such as power or water shortages, and/or where the integrity of health and social care systems is threatened. At this level, illness and death may occur among the fit and healthy, and not just in high-risk groups and will require a multi-sector response at national and regional levels.</a:t>
            </a:r>
          </a:p>
          <a:p>
            <a:pPr>
              <a:lnSpc>
                <a:spcPct val="90000"/>
              </a:lnSpc>
              <a:defRPr/>
            </a:pPr>
            <a:endParaRPr lang="en-US" altLang="en-US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dirty="0" smtClean="0">
                <a:ea typeface="ＭＳ Ｐゴシック" pitchFamily="34" charset="-128"/>
              </a:rPr>
              <a:t>Levels 2 to 3 are based on threshold day and night-time temperatures as defined by the Met Office. These vary from region to region, but the average threshold temperature is 30ºC during the day and 15ºC </a:t>
            </a:r>
            <a:r>
              <a:rPr lang="en-GB" altLang="en-US" dirty="0" smtClean="0">
                <a:ea typeface="ＭＳ Ｐゴシック" pitchFamily="34" charset="-128"/>
              </a:rPr>
              <a:t>overnight.</a:t>
            </a:r>
          </a:p>
        </p:txBody>
      </p:sp>
      <p:sp>
        <p:nvSpPr>
          <p:cNvPr id="145412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87973" indent="-30306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212266" indent="-2424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97172" indent="-2424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182078" indent="-2424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666985" indent="-2424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151891" indent="-2424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636797" indent="-2424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4121704" indent="-2424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77A9A78-9C7B-45F5-B6FF-C50D94B17421}" type="slidenum">
              <a:rPr lang="en-US" altLang="en-US" sz="1200"/>
              <a:pPr eaLnBrk="1" hangingPunct="1">
                <a:spcBef>
                  <a:spcPct val="0"/>
                </a:spcBef>
              </a:pPr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Planning – identifying</a:t>
            </a:r>
            <a:r>
              <a:rPr lang="en-GB" baseline="0" dirty="0" smtClean="0"/>
              <a:t> and targeting the vulnerable. – Community risk registers</a:t>
            </a:r>
            <a:endParaRPr lang="en-GB" dirty="0" smtClean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altLang="en-US" sz="1200" dirty="0" smtClean="0">
                <a:ea typeface="ＭＳ Ｐゴシック" pitchFamily="34" charset="-128"/>
                <a:cs typeface="Calibri" pitchFamily="34" charset="0"/>
              </a:rPr>
              <a:t>E.g. elderly, young, limiting long-term illness, disabled etc.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en-GB" altLang="en-US" sz="1200" dirty="0" smtClean="0">
              <a:ea typeface="ＭＳ Ｐゴシック" pitchFamily="34" charset="-128"/>
              <a:cs typeface="Calibri" pitchFamily="34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altLang="en-US" sz="1200" b="1" dirty="0" smtClean="0">
                <a:ea typeface="ＭＳ Ｐゴシック" pitchFamily="34" charset="-128"/>
                <a:cs typeface="Calibri" pitchFamily="34" charset="0"/>
              </a:rPr>
              <a:t>Physical and social dependencies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en-GB" altLang="en-US" sz="1200" b="1" dirty="0" smtClean="0">
              <a:ea typeface="ＭＳ Ｐゴシック" pitchFamily="34" charset="-128"/>
              <a:cs typeface="Calibri" pitchFamily="34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altLang="en-US" sz="1200" b="1" dirty="0" smtClean="0">
                <a:ea typeface="ＭＳ Ｐゴシック" pitchFamily="34" charset="-128"/>
                <a:cs typeface="Calibri" pitchFamily="34" charset="0"/>
              </a:rPr>
              <a:t>Critical vulnerabilities – </a:t>
            </a:r>
            <a:r>
              <a:rPr lang="en-GB" altLang="en-US" sz="1200" dirty="0" smtClean="0">
                <a:ea typeface="ＭＳ Ｐゴシック" pitchFamily="34" charset="-128"/>
                <a:cs typeface="Calibri" pitchFamily="34" charset="0"/>
              </a:rPr>
              <a:t>those who are dependent on electricity (oxygen supply, home dialysis patients)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en-GB" altLang="en-US" sz="1200" dirty="0" smtClean="0">
              <a:ea typeface="ＭＳ Ｐゴシック" pitchFamily="34" charset="-128"/>
              <a:cs typeface="Calibri" pitchFamily="34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altLang="en-US" sz="1200" b="1" dirty="0" smtClean="0">
                <a:ea typeface="ＭＳ Ｐゴシック" pitchFamily="34" charset="-128"/>
                <a:cs typeface="Calibri" pitchFamily="34" charset="0"/>
              </a:rPr>
              <a:t>Key contacts </a:t>
            </a:r>
            <a:r>
              <a:rPr lang="en-GB" altLang="en-US" sz="1200" dirty="0" smtClean="0">
                <a:ea typeface="ＭＳ Ｐゴシック" pitchFamily="34" charset="-128"/>
                <a:cs typeface="Calibri" pitchFamily="34" charset="0"/>
              </a:rPr>
              <a:t>established during planning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en-GB" altLang="en-US" sz="1200" dirty="0" smtClean="0">
              <a:ea typeface="ＭＳ Ｐゴシック" pitchFamily="34" charset="-128"/>
              <a:cs typeface="Calibri" pitchFamily="34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altLang="en-US" sz="1200" b="1" dirty="0" smtClean="0">
                <a:ea typeface="ＭＳ Ｐゴシック" pitchFamily="34" charset="-128"/>
                <a:cs typeface="Calibri" pitchFamily="34" charset="0"/>
              </a:rPr>
              <a:t>Vulnerability of responders 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Also learning</a:t>
            </a:r>
            <a:r>
              <a:rPr lang="en-GB" baseline="0" dirty="0" smtClean="0"/>
              <a:t> from past lessons.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8E8C-7000-4BD7-A278-0C135579044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14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Conceptualised in two</a:t>
            </a:r>
            <a:r>
              <a:rPr lang="en-GB" baseline="0" dirty="0" smtClean="0"/>
              <a:t> areas</a:t>
            </a:r>
          </a:p>
          <a:p>
            <a:endParaRPr lang="en-GB" baseline="0" dirty="0" smtClean="0"/>
          </a:p>
          <a:p>
            <a:pPr>
              <a:spcBef>
                <a:spcPct val="0"/>
              </a:spcBef>
              <a:buClr>
                <a:schemeClr val="accent2"/>
              </a:buClr>
              <a:buFont typeface="Arial" charset="0"/>
              <a:buNone/>
            </a:pPr>
            <a:r>
              <a:rPr lang="en-GB" altLang="en-US" sz="1200" b="1" dirty="0" smtClean="0">
                <a:solidFill>
                  <a:srgbClr val="C00000"/>
                </a:solidFill>
                <a:ea typeface="ＭＳ Ｐゴシック" pitchFamily="34" charset="-128"/>
                <a:cs typeface="Calibri" pitchFamily="34" charset="0"/>
              </a:rPr>
              <a:t>Crisis management</a:t>
            </a:r>
            <a:r>
              <a:rPr lang="en-GB" altLang="en-US" sz="1200" b="1" dirty="0" smtClean="0">
                <a:ea typeface="ＭＳ Ｐゴシック" pitchFamily="34" charset="-128"/>
                <a:cs typeface="Calibri" pitchFamily="34" charset="0"/>
              </a:rPr>
              <a:t> – </a:t>
            </a:r>
            <a:r>
              <a:rPr lang="en-GB" altLang="en-US" sz="1200" dirty="0" smtClean="0">
                <a:ea typeface="ＭＳ Ｐゴシック" pitchFamily="34" charset="-128"/>
                <a:cs typeface="Calibri" pitchFamily="34" charset="0"/>
              </a:rPr>
              <a:t>prevent or avert emergency, or put in place measures to mitigate its effects (e.g. evacuation)</a:t>
            </a:r>
          </a:p>
          <a:p>
            <a:pPr>
              <a:spcBef>
                <a:spcPct val="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GB" altLang="en-US" sz="1200" b="1" dirty="0" smtClean="0">
              <a:ea typeface="ＭＳ Ｐゴシック" pitchFamily="34" charset="-128"/>
              <a:cs typeface="Calibri" pitchFamily="34" charset="0"/>
            </a:endParaRPr>
          </a:p>
          <a:p>
            <a:pPr>
              <a:spcBef>
                <a:spcPct val="0"/>
              </a:spcBef>
              <a:buClr>
                <a:schemeClr val="accent2"/>
              </a:buClr>
              <a:buFont typeface="Arial" charset="0"/>
              <a:buNone/>
            </a:pPr>
            <a:r>
              <a:rPr lang="en-GB" altLang="en-US" sz="1200" b="1" dirty="0" smtClean="0">
                <a:solidFill>
                  <a:srgbClr val="C00000"/>
                </a:solidFill>
                <a:ea typeface="ＭＳ Ｐゴシック" pitchFamily="34" charset="-128"/>
                <a:cs typeface="Calibri" pitchFamily="34" charset="0"/>
              </a:rPr>
              <a:t>Consequence management</a:t>
            </a:r>
            <a:r>
              <a:rPr lang="en-GB" altLang="en-US" sz="1200" dirty="0" smtClean="0">
                <a:solidFill>
                  <a:srgbClr val="C00000"/>
                </a:solidFill>
                <a:ea typeface="ＭＳ Ｐゴシック" pitchFamily="34" charset="-128"/>
                <a:cs typeface="Calibri" pitchFamily="34" charset="0"/>
              </a:rPr>
              <a:t> </a:t>
            </a:r>
            <a:r>
              <a:rPr lang="en-GB" altLang="en-US" sz="1200" dirty="0" smtClean="0">
                <a:ea typeface="ＭＳ Ｐゴシック" pitchFamily="34" charset="-128"/>
                <a:cs typeface="Calibri" pitchFamily="34" charset="0"/>
              </a:rPr>
              <a:t>– prevent impact of event escalating. Includes managing wider consequences and services(e.g. restoring electricity, transport), housing displaced persons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8E8C-7000-4BD7-A278-0C135579044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21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>
              <a:ea typeface="ＭＳ Ｐゴシック" pitchFamily="34" charset="-128"/>
            </a:endParaRPr>
          </a:p>
        </p:txBody>
      </p:sp>
      <p:sp>
        <p:nvSpPr>
          <p:cNvPr id="154628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87973" indent="-30306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212266" indent="-2424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97172" indent="-2424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182078" indent="-2424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666985" indent="-2424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151891" indent="-2424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636797" indent="-2424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4121704" indent="-2424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ABF3309-C3EA-4F06-BA56-9139F282A92F}" type="slidenum">
              <a:rPr lang="en-US" altLang="en-US" sz="1200"/>
              <a:pPr eaLnBrk="1" hangingPunct="1">
                <a:spcBef>
                  <a:spcPct val="0"/>
                </a:spcBef>
              </a:pPr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50BE-36FB-48B8-BC3B-BF82FA8A4B16}" type="datetime1">
              <a:rPr lang="en-US" smtClean="0"/>
              <a:pPr/>
              <a:t>4/6/2017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D951-FD7A-4EA6-9971-BA4650F5F282}" type="datetime1">
              <a:rPr lang="en-US" smtClean="0"/>
              <a:pPr/>
              <a:t>4/6/2017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DA1A-1160-4810-A009-9384DF143964}" type="datetime1">
              <a:rPr lang="en-US" smtClean="0"/>
              <a:pPr/>
              <a:t>4/6/2017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8CA7-DF52-4574-B28B-BF67C425F74E}" type="datetime1">
              <a:rPr lang="en-US" smtClean="0"/>
              <a:pPr/>
              <a:t>4/6/2017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F388C-ACCE-4EF5-AD2C-86A2C6495869}" type="datetime1">
              <a:rPr lang="en-US" smtClean="0"/>
              <a:pPr/>
              <a:t>4/6/2017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3992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A2DB-E9A4-4F11-9A97-3D805873123B}" type="datetime1">
              <a:rPr lang="en-US" smtClean="0"/>
              <a:pPr/>
              <a:t>4/6/2017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572000" y="2133600"/>
            <a:ext cx="4114800" cy="3992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4040188" cy="4572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66999"/>
            <a:ext cx="4040188" cy="3459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133600"/>
            <a:ext cx="4041775" cy="4572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66999"/>
            <a:ext cx="4041775" cy="3459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039D-4B07-4C92-99B2-D30586816A68}" type="datetime1">
              <a:rPr lang="en-US" smtClean="0"/>
              <a:pPr/>
              <a:t>4/6/2017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0F6-D106-4D90-B6A1-515B7FD8F0C8}" type="datetime1">
              <a:rPr lang="en-US" smtClean="0"/>
              <a:pPr/>
              <a:t>4/6/2017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9723-2437-47C8-833A-EDB2EBB6A5A1}" type="datetime1">
              <a:rPr lang="en-US" smtClean="0"/>
              <a:pPr/>
              <a:t>4/6/2017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C9E6-3B8B-4571-9128-858A99C98B86}" type="datetime1">
              <a:rPr lang="en-US" smtClean="0"/>
              <a:pPr/>
              <a:t>4/6/2017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141EB-C6BD-49FF-BC05-BF0312C62789}" type="datetime1">
              <a:rPr lang="en-US" smtClean="0"/>
              <a:pPr/>
              <a:t>4/6/2017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8229600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1E575-74B0-4F22-8519-3F96FB7A2B3A}" type="datetime1">
              <a:rPr lang="en-US" smtClean="0"/>
              <a:pPr/>
              <a:t>4/6/2017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inal_colo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621506" y="609601"/>
            <a:ext cx="7772400" cy="4572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68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eu_flag_co_funded_pos_[rgb]_right.jpg"/>
          <p:cNvPicPr/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lang="en-US" sz="3600" kern="0" dirty="0" smtClean="0">
          <a:solidFill>
            <a:srgbClr val="002060"/>
          </a:solidFill>
          <a:latin typeface="Book Antiqua" panose="020406020503050303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flood-warning-information.service.gov.uk/ma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2971800"/>
            <a:ext cx="2895600" cy="13716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371600"/>
            <a:ext cx="64008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419182"/>
                </a:solidFill>
                <a:latin typeface="Book Antiqua" panose="02040602050305030304" pitchFamily="18" charset="0"/>
              </a:rPr>
              <a:t>Existing practices and established Master’s Curricula in England</a:t>
            </a:r>
            <a:endParaRPr lang="bs-Latn-BA" sz="2800" b="1" dirty="0">
              <a:solidFill>
                <a:srgbClr val="419182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4572000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Dr Sally Priest, Flood Hazard Research Centre</a:t>
            </a:r>
            <a:endParaRPr lang="bs-Latn-BA" sz="2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352800" y="3733800"/>
            <a:ext cx="2325688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5" name="Picture 14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28600"/>
            <a:ext cx="2362200" cy="762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685800" y="5257800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6</a:t>
            </a:r>
            <a:r>
              <a:rPr lang="en-GB" sz="1800" baseline="300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th</a:t>
            </a:r>
            <a:r>
              <a:rPr lang="en-GB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April 2017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6" name="Picture 2" descr="http://www.natrisk.ni.ac.rs/images/logos/tu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5894798"/>
            <a:ext cx="641435" cy="810802"/>
          </a:xfrm>
          <a:prstGeom prst="rect">
            <a:avLst/>
          </a:prstGeom>
          <a:noFill/>
        </p:spPr>
      </p:pic>
      <p:pic>
        <p:nvPicPr>
          <p:cNvPr id="1028" name="Picture 4" descr="http://www.natrisk.ni.ac.rs/images/logos/uniN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6096000"/>
            <a:ext cx="685800" cy="685800"/>
          </a:xfrm>
          <a:prstGeom prst="rect">
            <a:avLst/>
          </a:prstGeom>
          <a:noFill/>
        </p:spPr>
      </p:pic>
      <p:pic>
        <p:nvPicPr>
          <p:cNvPr id="1030" name="Picture 6" descr="http://www.natrisk.ni.ac.rs/images/logos/boku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5943600"/>
            <a:ext cx="914400" cy="914400"/>
          </a:xfrm>
          <a:prstGeom prst="rect">
            <a:avLst/>
          </a:prstGeom>
          <a:noFill/>
        </p:spPr>
      </p:pic>
      <p:pic>
        <p:nvPicPr>
          <p:cNvPr id="1032" name="Picture 8" descr="http://www.natrisk.ni.ac.rs/images/logos/Middlesex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12524" y="6096000"/>
            <a:ext cx="625876" cy="685800"/>
          </a:xfrm>
          <a:prstGeom prst="rect">
            <a:avLst/>
          </a:prstGeom>
          <a:noFill/>
        </p:spPr>
      </p:pic>
      <p:pic>
        <p:nvPicPr>
          <p:cNvPr id="1034" name="Picture 10" descr="http://www.natrisk.ni.ac.rs/images/logos/kp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14600" y="6019800"/>
            <a:ext cx="609600" cy="751561"/>
          </a:xfrm>
          <a:prstGeom prst="rect">
            <a:avLst/>
          </a:prstGeom>
          <a:noFill/>
        </p:spPr>
      </p:pic>
      <p:pic>
        <p:nvPicPr>
          <p:cNvPr id="1036" name="Picture 12" descr="http://www.natrisk.ni.ac.rs/images/logos/prUNI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80579" y="6096000"/>
            <a:ext cx="553221" cy="609600"/>
          </a:xfrm>
          <a:prstGeom prst="rect">
            <a:avLst/>
          </a:prstGeom>
          <a:noFill/>
        </p:spPr>
      </p:pic>
      <p:pic>
        <p:nvPicPr>
          <p:cNvPr id="1038" name="Picture 14" descr="http://www.natrisk.ni.ac.rs/images/logos/unsa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00" y="6096000"/>
            <a:ext cx="609600" cy="609600"/>
          </a:xfrm>
          <a:prstGeom prst="rect">
            <a:avLst/>
          </a:prstGeom>
          <a:noFill/>
        </p:spPr>
      </p:pic>
      <p:pic>
        <p:nvPicPr>
          <p:cNvPr id="1040" name="Picture 16" descr="http://www.natrisk.ni.ac.rs/images/logos/muprs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95800" y="6096000"/>
            <a:ext cx="533400" cy="603850"/>
          </a:xfrm>
          <a:prstGeom prst="rect">
            <a:avLst/>
          </a:prstGeom>
          <a:noFill/>
        </p:spPr>
      </p:pic>
      <p:pic>
        <p:nvPicPr>
          <p:cNvPr id="1042" name="Picture 18" descr="http://www.natrisk.ni.ac.rs/images/logos/vts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121166" y="6096000"/>
            <a:ext cx="593834" cy="609600"/>
          </a:xfrm>
          <a:prstGeom prst="rect">
            <a:avLst/>
          </a:prstGeom>
          <a:noFill/>
        </p:spPr>
      </p:pic>
      <p:pic>
        <p:nvPicPr>
          <p:cNvPr id="1044" name="Picture 20" descr="http://www.natrisk.ni.ac.rs/images/logos/uniME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91200" y="6096000"/>
            <a:ext cx="609599" cy="609600"/>
          </a:xfrm>
          <a:prstGeom prst="rect">
            <a:avLst/>
          </a:prstGeom>
          <a:noFill/>
        </p:spPr>
      </p:pic>
      <p:pic>
        <p:nvPicPr>
          <p:cNvPr id="1046" name="Picture 22" descr="http://www.natrisk.ni.ac.rs/images/logos/uniOBUDA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400800" y="5943600"/>
            <a:ext cx="627529" cy="762000"/>
          </a:xfrm>
          <a:prstGeom prst="rect">
            <a:avLst/>
          </a:prstGeom>
          <a:noFill/>
        </p:spPr>
      </p:pic>
      <p:pic>
        <p:nvPicPr>
          <p:cNvPr id="1050" name="Picture 26" descr="http://www.natrisk.ni.ac.rs/images/logos/RHMZ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85235" y="6019800"/>
            <a:ext cx="685799" cy="685799"/>
          </a:xfrm>
          <a:prstGeom prst="rect">
            <a:avLst/>
          </a:prstGeom>
          <a:noFill/>
        </p:spPr>
      </p:pic>
      <p:pic>
        <p:nvPicPr>
          <p:cNvPr id="2" name="Picture 1" descr="UO grb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10400" y="6091471"/>
            <a:ext cx="533400" cy="61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199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57200" y="1263650"/>
            <a:ext cx="8135937" cy="488950"/>
          </a:xfrm>
        </p:spPr>
        <p:txBody>
          <a:bodyPr>
            <a:normAutofit fontScale="90000"/>
          </a:bodyPr>
          <a:lstStyle/>
          <a:p>
            <a:r>
              <a:rPr lang="en-GB" altLang="en-US" dirty="0" smtClean="0">
                <a:ea typeface="ＭＳ Ｐゴシック" pitchFamily="34" charset="-128"/>
              </a:rPr>
              <a:t>Heatwave alert warnings and Heatwave Action plan</a:t>
            </a:r>
          </a:p>
        </p:txBody>
      </p:sp>
      <p:pic>
        <p:nvPicPr>
          <p:cNvPr id="6042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25130"/>
            <a:ext cx="78867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46592"/>
            <a:ext cx="2006600" cy="2851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04800" y="2133600"/>
            <a:ext cx="5867400" cy="1965692"/>
          </a:xfrm>
        </p:spPr>
        <p:txBody>
          <a:bodyPr>
            <a:normAutofit/>
          </a:bodyPr>
          <a:lstStyle/>
          <a:p>
            <a:r>
              <a:rPr lang="en-US" dirty="0" smtClean="0"/>
              <a:t>Established 2015 – 1</a:t>
            </a:r>
            <a:r>
              <a:rPr lang="en-US" baseline="30000" dirty="0" smtClean="0"/>
              <a:t>st</a:t>
            </a:r>
            <a:r>
              <a:rPr lang="en-US" dirty="0" smtClean="0"/>
              <a:t> June – 15</a:t>
            </a:r>
            <a:r>
              <a:rPr lang="en-US" baseline="30000" dirty="0" smtClean="0"/>
              <a:t>th</a:t>
            </a:r>
            <a:r>
              <a:rPr lang="en-US" dirty="0" smtClean="0"/>
              <a:t> Sept</a:t>
            </a:r>
          </a:p>
          <a:p>
            <a:r>
              <a:rPr lang="en-US" dirty="0" smtClean="0"/>
              <a:t>Regionally different trigger levels</a:t>
            </a:r>
          </a:p>
          <a:p>
            <a:r>
              <a:rPr lang="en-US" dirty="0" smtClean="0"/>
              <a:t>Defines responsibilities and action by different groups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87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Emergency management in England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304800" y="3276600"/>
            <a:ext cx="5486400" cy="3429000"/>
          </a:xfrm>
        </p:spPr>
        <p:txBody>
          <a:bodyPr>
            <a:normAutofit fontScale="85000" lnSpcReduction="20000"/>
          </a:bodyPr>
          <a:lstStyle/>
          <a:p>
            <a:r>
              <a:rPr lang="en-GB" altLang="en-US" b="1" dirty="0">
                <a:ea typeface="ＭＳ Ｐゴシック" pitchFamily="34" charset="-128"/>
                <a:cs typeface="Calibri" pitchFamily="34" charset="0"/>
              </a:rPr>
              <a:t>Planning – </a:t>
            </a:r>
            <a:r>
              <a:rPr lang="en-GB" altLang="en-US" dirty="0">
                <a:ea typeface="ＭＳ Ｐゴシック" pitchFamily="34" charset="-128"/>
                <a:cs typeface="Calibri" pitchFamily="34" charset="0"/>
              </a:rPr>
              <a:t>risk assessment (community risk registers), emergency plans for general and specific events, business continuity, activation and trigger levels etc</a:t>
            </a:r>
            <a:r>
              <a:rPr lang="en-GB" altLang="en-US" dirty="0" smtClean="0">
                <a:ea typeface="ＭＳ Ｐゴシック" pitchFamily="34" charset="-128"/>
                <a:cs typeface="Calibri" pitchFamily="34" charset="0"/>
              </a:rPr>
              <a:t>.</a:t>
            </a:r>
          </a:p>
          <a:p>
            <a:endParaRPr lang="en-GB" altLang="en-US" dirty="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GB" altLang="en-US" dirty="0" smtClean="0">
                <a:ea typeface="ＭＳ Ｐゴシック" pitchFamily="34" charset="-128"/>
                <a:cs typeface="Calibri" pitchFamily="34" charset="0"/>
              </a:rPr>
              <a:t>Characterised by integrated working  and multi-agency planning and working</a:t>
            </a:r>
          </a:p>
          <a:p>
            <a:endParaRPr lang="en-GB" altLang="en-US" dirty="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GB" altLang="en-US" dirty="0" smtClean="0">
                <a:ea typeface="ＭＳ Ｐゴシック" pitchFamily="34" charset="-128"/>
                <a:cs typeface="Calibri" pitchFamily="34" charset="0"/>
              </a:rPr>
              <a:t>Coordinated by Local </a:t>
            </a:r>
            <a:r>
              <a:rPr lang="en-GB" altLang="en-US" dirty="0">
                <a:ea typeface="ＭＳ Ｐゴシック" pitchFamily="34" charset="-128"/>
                <a:cs typeface="Calibri" pitchFamily="34" charset="0"/>
              </a:rPr>
              <a:t>Resilience </a:t>
            </a:r>
            <a:r>
              <a:rPr lang="en-GB" altLang="en-US" dirty="0" smtClean="0">
                <a:ea typeface="ＭＳ Ｐゴシック" pitchFamily="34" charset="-128"/>
                <a:cs typeface="Calibri" pitchFamily="34" charset="0"/>
              </a:rPr>
              <a:t>Forum</a:t>
            </a:r>
          </a:p>
          <a:p>
            <a:endParaRPr lang="en-GB" altLang="en-US" dirty="0">
              <a:ea typeface="ＭＳ Ｐゴシック" pitchFamily="34" charset="-128"/>
              <a:cs typeface="Calibri" pitchFamily="34" charset="0"/>
            </a:endParaRPr>
          </a:p>
          <a:p>
            <a:r>
              <a:rPr lang="en-GB" altLang="en-US" dirty="0" smtClean="0">
                <a:ea typeface="ＭＳ Ｐゴシック" pitchFamily="34" charset="-128"/>
                <a:cs typeface="Calibri" pitchFamily="34" charset="0"/>
              </a:rPr>
              <a:t>Involvement of communities </a:t>
            </a:r>
            <a:endParaRPr lang="en-GB" altLang="en-US" dirty="0">
              <a:ea typeface="ＭＳ Ｐゴシック" pitchFamily="34" charset="-128"/>
              <a:cs typeface="Calibri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870796607"/>
              </p:ext>
            </p:extLst>
          </p:nvPr>
        </p:nvGraphicFramePr>
        <p:xfrm>
          <a:off x="228600" y="568692"/>
          <a:ext cx="6324600" cy="353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907" y="1756486"/>
            <a:ext cx="2425700" cy="3287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3962400"/>
            <a:ext cx="1929206" cy="2749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3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Emergency response: Civil Contingencies Act 2004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152400" y="2057400"/>
            <a:ext cx="4849812" cy="4665662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altLang="en-US" sz="2200" b="1" dirty="0" smtClean="0">
                <a:ea typeface="ＭＳ Ｐゴシック" pitchFamily="34" charset="-128"/>
                <a:cs typeface="Calibri" pitchFamily="34" charset="0"/>
              </a:rPr>
              <a:t>Category 1 responders </a:t>
            </a:r>
            <a:r>
              <a:rPr lang="en-GB" altLang="en-US" sz="2200" dirty="0" smtClean="0">
                <a:ea typeface="ＭＳ Ｐゴシック" pitchFamily="34" charset="-128"/>
                <a:cs typeface="Calibri" pitchFamily="34" charset="0"/>
              </a:rPr>
              <a:t>– Local Authority, Environment Agency, “blue light responders” &amp; health authorities (NHS, PCT, PHE)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en-GB" altLang="en-US" sz="2200" dirty="0" smtClean="0">
              <a:ea typeface="ＭＳ Ｐゴシック" pitchFamily="34" charset="-128"/>
              <a:cs typeface="Calibri" pitchFamily="34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altLang="en-US" sz="2200" b="1" dirty="0" smtClean="0">
                <a:ea typeface="ＭＳ Ｐゴシック" pitchFamily="34" charset="-128"/>
                <a:cs typeface="Calibri" pitchFamily="34" charset="0"/>
              </a:rPr>
              <a:t>Category 2 responders </a:t>
            </a:r>
            <a:r>
              <a:rPr lang="en-GB" altLang="en-US" sz="2200" dirty="0" smtClean="0">
                <a:ea typeface="ＭＳ Ｐゴシック" pitchFamily="34" charset="-128"/>
                <a:cs typeface="Calibri" pitchFamily="34" charset="0"/>
              </a:rPr>
              <a:t>– Utility companies (gas, electricity, water, telecoms), transport operators (rail, airport, harbour, highways), Health and Safety Executive &amp; Strategic Health Authority</a:t>
            </a:r>
          </a:p>
          <a:p>
            <a:pPr>
              <a:buClr>
                <a:schemeClr val="accent2"/>
              </a:buClr>
              <a:buFont typeface="Arial" charset="0"/>
              <a:buNone/>
            </a:pPr>
            <a:endParaRPr lang="en-GB" altLang="en-US" sz="2200" dirty="0" smtClean="0">
              <a:ea typeface="ＭＳ Ｐゴシック" pitchFamily="34" charset="-128"/>
              <a:cs typeface="Calibri" pitchFamily="34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altLang="en-US" sz="2200" b="1" dirty="0" smtClean="0">
                <a:ea typeface="ＭＳ Ｐゴシック" pitchFamily="34" charset="-128"/>
                <a:cs typeface="Calibri" pitchFamily="34" charset="0"/>
              </a:rPr>
              <a:t>Integrated Emergency Management </a:t>
            </a:r>
            <a:r>
              <a:rPr lang="en-GB" altLang="en-US" sz="2200" dirty="0" smtClean="0">
                <a:ea typeface="ＭＳ Ｐゴシック" pitchFamily="34" charset="-128"/>
                <a:cs typeface="Calibri" pitchFamily="34" charset="0"/>
              </a:rPr>
              <a:t>– joined-up working, information sharing, coordinated response</a:t>
            </a:r>
          </a:p>
          <a:p>
            <a:pPr>
              <a:buClr>
                <a:schemeClr val="accent2"/>
              </a:buClr>
              <a:buFont typeface="Arial" charset="0"/>
              <a:buNone/>
            </a:pPr>
            <a:endParaRPr lang="en-GB" altLang="en-US" sz="2200" dirty="0" smtClean="0">
              <a:ea typeface="ＭＳ Ｐゴシック" pitchFamily="34" charset="-128"/>
              <a:cs typeface="Calibri" pitchFamily="34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en-GB" altLang="en-US" sz="2200" dirty="0" smtClean="0">
              <a:ea typeface="ＭＳ Ｐゴシック" pitchFamily="34" charset="-128"/>
              <a:cs typeface="Calibri" pitchFamily="34" charset="0"/>
            </a:endParaRPr>
          </a:p>
        </p:txBody>
      </p:sp>
      <p:pic>
        <p:nvPicPr>
          <p:cNvPr id="6" name="Picture 2" descr="File:Police in Glasg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r="17162"/>
          <a:stretch>
            <a:fillRect/>
          </a:stretch>
        </p:blipFill>
        <p:spPr bwMode="auto">
          <a:xfrm>
            <a:off x="5715000" y="1828800"/>
            <a:ext cx="27908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File:SWAS-ambo-shou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7" y="4276725"/>
            <a:ext cx="266541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9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719931" y="1219200"/>
            <a:ext cx="8135937" cy="488950"/>
          </a:xfrm>
        </p:spPr>
        <p:txBody>
          <a:bodyPr>
            <a:normAutofit fontScale="90000"/>
          </a:bodyPr>
          <a:lstStyle/>
          <a:p>
            <a:r>
              <a:rPr lang="en-GB" altLang="en-US" dirty="0" smtClean="0">
                <a:ea typeface="ＭＳ Ｐゴシック" pitchFamily="34" charset="-128"/>
              </a:rPr>
              <a:t>Levels of emergency</a:t>
            </a:r>
          </a:p>
        </p:txBody>
      </p:sp>
      <p:sp>
        <p:nvSpPr>
          <p:cNvPr id="69636" name="Content Placeholder 2"/>
          <p:cNvSpPr>
            <a:spLocks noGrp="1"/>
          </p:cNvSpPr>
          <p:nvPr>
            <p:ph idx="4294967295"/>
          </p:nvPr>
        </p:nvSpPr>
        <p:spPr>
          <a:xfrm>
            <a:off x="179388" y="2133601"/>
            <a:ext cx="4464050" cy="4391024"/>
          </a:xfrm>
        </p:spPr>
        <p:txBody>
          <a:bodyPr>
            <a:normAutofit fontScale="92500"/>
          </a:bodyPr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altLang="en-US" dirty="0" smtClean="0">
                <a:ea typeface="ＭＳ Ｐゴシック" pitchFamily="34" charset="-128"/>
                <a:cs typeface="Calibri" pitchFamily="34" charset="0"/>
              </a:rPr>
              <a:t>Emergencies are categorised into </a:t>
            </a:r>
            <a:r>
              <a:rPr lang="en-GB" altLang="en-US" b="1" dirty="0" smtClean="0">
                <a:ea typeface="ＭＳ Ｐゴシック" pitchFamily="34" charset="-128"/>
                <a:cs typeface="Calibri" pitchFamily="34" charset="0"/>
              </a:rPr>
              <a:t>3 levels</a:t>
            </a:r>
            <a:r>
              <a:rPr lang="en-GB" altLang="en-US" dirty="0" smtClean="0">
                <a:ea typeface="ＭＳ Ｐゴシック" pitchFamily="34" charset="-128"/>
                <a:cs typeface="Calibri" pitchFamily="34" charset="0"/>
              </a:rPr>
              <a:t> 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altLang="en-US" dirty="0" smtClean="0">
                <a:ea typeface="ＭＳ Ｐゴシック" pitchFamily="34" charset="-128"/>
                <a:cs typeface="Calibri" pitchFamily="34" charset="0"/>
              </a:rPr>
              <a:t>For Level 2 (significant) and Level 3 (catastrophic) events the </a:t>
            </a:r>
            <a:r>
              <a:rPr lang="en-GB" altLang="en-US" b="1" dirty="0" smtClean="0">
                <a:ea typeface="ＭＳ Ｐゴシック" pitchFamily="34" charset="-128"/>
                <a:cs typeface="Calibri" pitchFamily="34" charset="0"/>
              </a:rPr>
              <a:t>Cabinet Office Briefing Room</a:t>
            </a:r>
            <a:r>
              <a:rPr lang="en-GB" altLang="en-US" dirty="0" smtClean="0">
                <a:ea typeface="ＭＳ Ｐゴシック" pitchFamily="34" charset="-128"/>
                <a:cs typeface="Calibri" pitchFamily="34" charset="0"/>
              </a:rPr>
              <a:t> (COBR) is established 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altLang="en-US" dirty="0" smtClean="0">
                <a:ea typeface="ＭＳ Ｐゴシック" pitchFamily="34" charset="-128"/>
                <a:cs typeface="Calibri" pitchFamily="34" charset="0"/>
              </a:rPr>
              <a:t>In the extreme case, Defra as the </a:t>
            </a:r>
            <a:r>
              <a:rPr lang="en-GB" altLang="en-US" b="1" dirty="0" smtClean="0">
                <a:ea typeface="ＭＳ Ｐゴシック" pitchFamily="34" charset="-128"/>
                <a:cs typeface="Calibri" pitchFamily="34" charset="0"/>
              </a:rPr>
              <a:t>Lead Government Department </a:t>
            </a:r>
            <a:r>
              <a:rPr lang="en-GB" altLang="en-US" dirty="0" smtClean="0">
                <a:ea typeface="ＭＳ Ｐゴシック" pitchFamily="34" charset="-128"/>
                <a:cs typeface="Calibri" pitchFamily="34" charset="0"/>
              </a:rPr>
              <a:t>will merely support the Civil Contingencies Secretariat, who will coordinate the central response within COBR. </a:t>
            </a:r>
          </a:p>
        </p:txBody>
      </p:sp>
      <p:pic>
        <p:nvPicPr>
          <p:cNvPr id="6963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1" t="32370" r="33508" b="22000"/>
          <a:stretch>
            <a:fillRect/>
          </a:stretch>
        </p:blipFill>
        <p:spPr bwMode="auto">
          <a:xfrm>
            <a:off x="4724400" y="2286000"/>
            <a:ext cx="43084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Content Placeholder 2"/>
          <p:cNvSpPr>
            <a:spLocks noGrp="1"/>
          </p:cNvSpPr>
          <p:nvPr>
            <p:ph sz="quarter" idx="10"/>
          </p:nvPr>
        </p:nvSpPr>
        <p:spPr>
          <a:xfrm>
            <a:off x="5355300" y="5181600"/>
            <a:ext cx="3671888" cy="5127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sz="1400" dirty="0" smtClean="0">
                <a:ea typeface="ＭＳ Ｐゴシック" pitchFamily="34" charset="-128"/>
              </a:rPr>
              <a:t>See </a:t>
            </a:r>
            <a:r>
              <a:rPr lang="en-GB" altLang="en-US" sz="1400" i="1" dirty="0" smtClean="0">
                <a:ea typeface="ＭＳ Ｐゴシック" pitchFamily="34" charset="-128"/>
              </a:rPr>
              <a:t>The National Flood Emergency Framework for England </a:t>
            </a:r>
            <a:r>
              <a:rPr lang="en-GB" altLang="en-US" sz="1400" dirty="0" smtClean="0">
                <a:ea typeface="ＭＳ Ｐゴシック" pitchFamily="34" charset="-128"/>
              </a:rPr>
              <a:t>(Defra, 2013)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219200"/>
            <a:ext cx="888682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60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Subsidiarity and the command structure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1" y="1752600"/>
            <a:ext cx="80676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00150"/>
            <a:ext cx="8382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82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52600" y="26276"/>
            <a:ext cx="5120323" cy="683895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752599" y="-24305"/>
            <a:ext cx="5120323" cy="6858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525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Community </a:t>
            </a:r>
            <a:r>
              <a:rPr lang="en-GB" dirty="0" smtClean="0"/>
              <a:t>engagement, resilience </a:t>
            </a:r>
            <a:r>
              <a:rPr lang="en-GB" dirty="0"/>
              <a:t>and flood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33600"/>
            <a:ext cx="5867400" cy="44958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National Flood Forum – a nationally-registered charity to support local communities </a:t>
            </a:r>
          </a:p>
          <a:p>
            <a:pPr>
              <a:spcBef>
                <a:spcPts val="1200"/>
              </a:spcBef>
            </a:pPr>
            <a:r>
              <a:rPr lang="en-US" dirty="0"/>
              <a:t>Ca. 160 Community flood action groups 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Flood Resilience Community Pathfinder Scheme-  £5m to 13 communities e.g. river monitoring, interactive flood ‘toolkit’ websites, the development of community Flood Action Plans to support emergency response and enlisting voluntary flood wardens to disseminate official flood warnings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Goal is to raise risk awareness, increase ownership of responsibility and encourage resilient </a:t>
            </a:r>
            <a:r>
              <a:rPr lang="en-US" dirty="0" err="1" smtClean="0"/>
              <a:t>behaviour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t="8348" r="18095"/>
          <a:stretch>
            <a:fillRect/>
          </a:stretch>
        </p:blipFill>
        <p:spPr bwMode="auto">
          <a:xfrm>
            <a:off x="6477001" y="4586436"/>
            <a:ext cx="2162175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://www.floodplan.co.uk/images/home-p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981200"/>
            <a:ext cx="2160240" cy="24840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462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81000" y="1219200"/>
            <a:ext cx="4040188" cy="457200"/>
          </a:xfrm>
        </p:spPr>
        <p:txBody>
          <a:bodyPr/>
          <a:lstStyle/>
          <a:p>
            <a:pPr algn="ctr"/>
            <a:r>
              <a:rPr lang="en-GB" dirty="0" smtClean="0"/>
              <a:t>Key strengths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28600" y="1752601"/>
            <a:ext cx="4268788" cy="43735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en-GB" dirty="0" smtClean="0"/>
              <a:t>Long-standing and diverse approach to managing emergencies and disasters</a:t>
            </a:r>
          </a:p>
          <a:p>
            <a:pPr>
              <a:spcBef>
                <a:spcPts val="1200"/>
              </a:spcBef>
            </a:pPr>
            <a:r>
              <a:rPr lang="en-GB" dirty="0" smtClean="0"/>
              <a:t>Balance between local and national management</a:t>
            </a:r>
          </a:p>
          <a:p>
            <a:pPr>
              <a:spcBef>
                <a:spcPts val="1200"/>
              </a:spcBef>
            </a:pPr>
            <a:r>
              <a:rPr lang="en-GB" dirty="0" smtClean="0"/>
              <a:t>Well-established forecasting and warning capabilities</a:t>
            </a:r>
          </a:p>
          <a:p>
            <a:pPr>
              <a:spcBef>
                <a:spcPts val="1200"/>
              </a:spcBef>
            </a:pPr>
            <a:r>
              <a:rPr lang="en-GB" dirty="0" smtClean="0"/>
              <a:t>Community involvement – long standing inclusion and engagement</a:t>
            </a:r>
          </a:p>
          <a:p>
            <a:pPr>
              <a:spcBef>
                <a:spcPts val="1200"/>
              </a:spcBef>
            </a:pPr>
            <a:r>
              <a:rPr lang="en-GB" dirty="0" smtClean="0"/>
              <a:t>Public and private engagement in recovery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572000" y="1219200"/>
            <a:ext cx="4041775" cy="457200"/>
          </a:xfrm>
        </p:spPr>
        <p:txBody>
          <a:bodyPr/>
          <a:lstStyle/>
          <a:p>
            <a:pPr algn="ctr"/>
            <a:r>
              <a:rPr lang="en-GB" dirty="0" smtClean="0"/>
              <a:t>Room for improvement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645025" y="1752601"/>
            <a:ext cx="4346575" cy="4373562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r>
              <a:rPr lang="en-GB" dirty="0" smtClean="0"/>
              <a:t>Funding – continued availability and prioritisation</a:t>
            </a:r>
          </a:p>
          <a:p>
            <a:r>
              <a:rPr lang="en-GB" dirty="0" smtClean="0"/>
              <a:t>Some types of risk management less established (e.g. SWF)</a:t>
            </a:r>
          </a:p>
          <a:p>
            <a:r>
              <a:rPr lang="en-GB" dirty="0" smtClean="0"/>
              <a:t>Not </a:t>
            </a:r>
            <a:r>
              <a:rPr lang="en-GB" dirty="0"/>
              <a:t>all communities </a:t>
            </a:r>
            <a:r>
              <a:rPr lang="en-GB" dirty="0" smtClean="0"/>
              <a:t>are prepared </a:t>
            </a:r>
            <a:r>
              <a:rPr lang="en-GB" dirty="0"/>
              <a:t>– room to increase resilience and raise </a:t>
            </a:r>
            <a:r>
              <a:rPr lang="en-GB" dirty="0" smtClean="0"/>
              <a:t>awareness</a:t>
            </a:r>
          </a:p>
          <a:p>
            <a:r>
              <a:rPr lang="en-GB" dirty="0" smtClean="0"/>
              <a:t>Enforcement of planning conditions and encroachment into risky areas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8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Existing UK Masters Curricula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8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Existing UK Masters Curricula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4800" y="2133600"/>
            <a:ext cx="4495800" cy="44196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Many other MA/MSc courses will have elements related to DRR, crisis management (geography, engineering)</a:t>
            </a:r>
          </a:p>
          <a:p>
            <a:r>
              <a:rPr lang="en-GB" dirty="0" smtClean="0"/>
              <a:t>Focussed on those specialising in crisis/disaster management</a:t>
            </a:r>
          </a:p>
          <a:p>
            <a:r>
              <a:rPr lang="en-GB" dirty="0" smtClean="0"/>
              <a:t>15 courses (predominantly MSc) offered in 11 universities</a:t>
            </a:r>
          </a:p>
          <a:p>
            <a:r>
              <a:rPr lang="en-GB" dirty="0" smtClean="0"/>
              <a:t>Many vocations: insurance; </a:t>
            </a:r>
            <a:r>
              <a:rPr lang="en-GB" dirty="0"/>
              <a:t>catastrophe </a:t>
            </a:r>
            <a:r>
              <a:rPr lang="en-GB" dirty="0" smtClean="0"/>
              <a:t>modelling; </a:t>
            </a:r>
            <a:r>
              <a:rPr lang="en-GB" dirty="0"/>
              <a:t>risk </a:t>
            </a:r>
            <a:r>
              <a:rPr lang="en-GB" dirty="0" smtClean="0"/>
              <a:t>management; </a:t>
            </a:r>
            <a:r>
              <a:rPr lang="en-GB" dirty="0"/>
              <a:t>public </a:t>
            </a:r>
            <a:r>
              <a:rPr lang="en-GB" dirty="0" smtClean="0"/>
              <a:t>policy; </a:t>
            </a:r>
            <a:r>
              <a:rPr lang="en-GB" dirty="0"/>
              <a:t>humanitarian </a:t>
            </a:r>
            <a:r>
              <a:rPr lang="en-GB" dirty="0" smtClean="0"/>
              <a:t>development; NGOs; </a:t>
            </a:r>
            <a:r>
              <a:rPr lang="en-GB" dirty="0"/>
              <a:t>business </a:t>
            </a:r>
            <a:r>
              <a:rPr lang="en-GB" dirty="0" smtClean="0"/>
              <a:t>continuity; government; </a:t>
            </a:r>
            <a:r>
              <a:rPr lang="en-GB" dirty="0"/>
              <a:t>emergency </a:t>
            </a:r>
            <a:r>
              <a:rPr lang="en-GB" dirty="0" smtClean="0"/>
              <a:t>services; </a:t>
            </a:r>
            <a:r>
              <a:rPr lang="en-GB" dirty="0"/>
              <a:t>consultancy and academic </a:t>
            </a:r>
            <a:r>
              <a:rPr lang="en-GB" dirty="0" smtClean="0"/>
              <a:t>research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532" y="1990725"/>
            <a:ext cx="3084868" cy="185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7304" y="4191000"/>
            <a:ext cx="3094397" cy="20573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52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37754"/>
            <a:ext cx="3276600" cy="385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76400"/>
            <a:ext cx="460337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/>
          <a:lstStyle/>
          <a:p>
            <a:r>
              <a:rPr lang="en-GB" dirty="0" smtClean="0"/>
              <a:t>Past events and current risks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3"/>
          </p:nvPr>
        </p:nvSpPr>
        <p:spPr>
          <a:xfrm>
            <a:off x="4572000" y="1593471"/>
            <a:ext cx="4495800" cy="4883529"/>
          </a:xfrm>
        </p:spPr>
        <p:txBody>
          <a:bodyPr/>
          <a:lstStyle/>
          <a:p>
            <a:r>
              <a:rPr lang="en-GB" altLang="en-US" sz="1800" dirty="0">
                <a:solidFill>
                  <a:srgbClr val="000000"/>
                </a:solidFill>
              </a:rPr>
              <a:t>The UK is exposed to multiple types of flooding</a:t>
            </a:r>
          </a:p>
          <a:p>
            <a:r>
              <a:rPr lang="en-GB" altLang="en-US" sz="1800" dirty="0">
                <a:solidFill>
                  <a:srgbClr val="000000"/>
                </a:solidFill>
              </a:rPr>
              <a:t>1 in 6 residential and commercial properties </a:t>
            </a:r>
            <a:r>
              <a:rPr lang="en-GB" altLang="en-US" sz="1800" dirty="0" smtClean="0">
                <a:solidFill>
                  <a:srgbClr val="000000"/>
                </a:solidFill>
              </a:rPr>
              <a:t>a</a:t>
            </a:r>
            <a:r>
              <a:rPr lang="en-GB" altLang="en-US" sz="1800" dirty="0">
                <a:solidFill>
                  <a:srgbClr val="000000"/>
                </a:solidFill>
              </a:rPr>
              <a:t>re </a:t>
            </a:r>
            <a:r>
              <a:rPr lang="en-GB" altLang="en-US" sz="1800" dirty="0" smtClean="0">
                <a:solidFill>
                  <a:srgbClr val="000000"/>
                </a:solidFill>
              </a:rPr>
              <a:t>at </a:t>
            </a:r>
            <a:r>
              <a:rPr lang="en-GB" altLang="en-US" sz="1800" dirty="0">
                <a:solidFill>
                  <a:srgbClr val="000000"/>
                </a:solidFill>
              </a:rPr>
              <a:t>risk </a:t>
            </a:r>
            <a:r>
              <a:rPr lang="en-GB" altLang="en-US" sz="1800" dirty="0" smtClean="0">
                <a:solidFill>
                  <a:srgbClr val="000000"/>
                </a:solidFill>
              </a:rPr>
              <a:t>(5.2 million)</a:t>
            </a:r>
            <a:endParaRPr lang="en-GB" altLang="en-US" sz="1800" dirty="0" smtClean="0">
              <a:solidFill>
                <a:srgbClr val="B0001A"/>
              </a:solidFill>
            </a:endParaRPr>
          </a:p>
          <a:p>
            <a:endParaRPr lang="en-GB" altLang="en-US" dirty="0">
              <a:solidFill>
                <a:srgbClr val="B0001A"/>
              </a:solidFill>
            </a:endParaRPr>
          </a:p>
          <a:p>
            <a:endParaRPr lang="en-GB" dirty="0"/>
          </a:p>
        </p:txBody>
      </p:sp>
      <p:grpSp>
        <p:nvGrpSpPr>
          <p:cNvPr id="20" name="Group 19"/>
          <p:cNvGrpSpPr/>
          <p:nvPr/>
        </p:nvGrpSpPr>
        <p:grpSpPr>
          <a:xfrm>
            <a:off x="26988" y="1676400"/>
            <a:ext cx="9023975" cy="5141912"/>
            <a:chOff x="120025" y="1599068"/>
            <a:chExt cx="9023975" cy="5141912"/>
          </a:xfrm>
        </p:grpSpPr>
        <p:sp>
          <p:nvSpPr>
            <p:cNvPr id="21" name="Rectangle 20"/>
            <p:cNvSpPr/>
            <p:nvPr/>
          </p:nvSpPr>
          <p:spPr>
            <a:xfrm>
              <a:off x="120025" y="1599068"/>
              <a:ext cx="9023975" cy="5141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20025" y="2017713"/>
              <a:ext cx="8897938" cy="4002087"/>
              <a:chOff x="120025" y="3019426"/>
              <a:chExt cx="8897938" cy="4002087"/>
            </a:xfrm>
            <a:noFill/>
          </p:grpSpPr>
          <p:pic>
            <p:nvPicPr>
              <p:cNvPr id="23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8338" y="5005388"/>
                <a:ext cx="3313112" cy="20161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25" y="3019426"/>
                <a:ext cx="2530475" cy="1898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55" t="30025" r="36488" b="57083"/>
              <a:stretch>
                <a:fillRect/>
              </a:stretch>
            </p:blipFill>
            <p:spPr bwMode="auto">
              <a:xfrm>
                <a:off x="5633413" y="4270376"/>
                <a:ext cx="3384550" cy="6477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82" r="13420" b="14838"/>
              <a:stretch>
                <a:fillRect/>
              </a:stretch>
            </p:blipFill>
            <p:spPr bwMode="auto">
              <a:xfrm>
                <a:off x="2420313" y="4092576"/>
                <a:ext cx="3248025" cy="22828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838" y="5940426"/>
                <a:ext cx="4445000" cy="10048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6525" y="3079751"/>
                <a:ext cx="4867275" cy="6842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5012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923695"/>
              </p:ext>
            </p:extLst>
          </p:nvPr>
        </p:nvGraphicFramePr>
        <p:xfrm>
          <a:off x="228600" y="1473200"/>
          <a:ext cx="8458200" cy="51562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29100"/>
                <a:gridCol w="42291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MA/MSc Disasters, adaptation and development, Kings College London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MSc Emergency Planning and Management, Coventry University 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MSc Risk and Disaster Science, Institute for Risk and Disaster Reduction, University College London (UCL)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MSc Risk Disaster and Environmental Management, University of </a:t>
                      </a:r>
                      <a:r>
                        <a:rPr lang="en-US" sz="16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Huddersfield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MSc Risk and Disaster Resilience, Institute for Risk and Disaster Reduction, University College London (UCL)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MSc International Disaster Management, University of Manchester 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MRes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Risk and Disaster Reduction, Institute for Risk and Disaster Reduction, University College London (UCL)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MRes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Disaster Resilience and Management, University of </a:t>
                      </a:r>
                      <a:r>
                        <a:rPr lang="en-US" sz="16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Salford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MSc Disaster Management and Sustainable Development, </a:t>
                      </a:r>
                      <a:r>
                        <a:rPr lang="en-US" sz="16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Northumbria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University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MSc Disaster Management for Environmental Hazards, University of South Wales 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MA/MSc in Risk, Durham University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MSc Crisis and Disaster Management, University of Lincoln 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MSc Crisis and disaster management, University of Portsmouth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MSc Risk, Crisis and Disaster Management, University of Leicester 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MSc Disaster Management, Coventry University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42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612" y="1219200"/>
            <a:ext cx="4040188" cy="457200"/>
          </a:xfrm>
        </p:spPr>
        <p:txBody>
          <a:bodyPr/>
          <a:lstStyle/>
          <a:p>
            <a:r>
              <a:rPr lang="en-GB" dirty="0" smtClean="0"/>
              <a:t>Types of course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1"/>
            <a:ext cx="4040188" cy="4297362"/>
          </a:xfrm>
        </p:spPr>
        <p:txBody>
          <a:bodyPr/>
          <a:lstStyle/>
          <a:p>
            <a:r>
              <a:rPr lang="en-GB" dirty="0" smtClean="0"/>
              <a:t>Development focused</a:t>
            </a:r>
          </a:p>
          <a:p>
            <a:r>
              <a:rPr lang="en-GB" dirty="0" smtClean="0"/>
              <a:t>DRR and more academic focus - theoretical</a:t>
            </a:r>
          </a:p>
          <a:p>
            <a:r>
              <a:rPr lang="en-GB" dirty="0" smtClean="0"/>
              <a:t>More occupationally driven – management and response practices</a:t>
            </a:r>
          </a:p>
          <a:p>
            <a:r>
              <a:rPr lang="en-GB" dirty="0" smtClean="0"/>
              <a:t>One course delivered predominantly online and via distance-learning</a:t>
            </a:r>
          </a:p>
          <a:p>
            <a:r>
              <a:rPr lang="en-GB" dirty="0" smtClean="0"/>
              <a:t>Only one </a:t>
            </a:r>
            <a:r>
              <a:rPr lang="en-GB" dirty="0" err="1" smtClean="0"/>
              <a:t>MRes</a:t>
            </a:r>
            <a:r>
              <a:rPr lang="en-GB" dirty="0" smtClean="0"/>
              <a:t> course</a:t>
            </a:r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19200"/>
            <a:ext cx="4041775" cy="457200"/>
          </a:xfrm>
        </p:spPr>
        <p:txBody>
          <a:bodyPr/>
          <a:lstStyle/>
          <a:p>
            <a:r>
              <a:rPr lang="en-GB" dirty="0" smtClean="0"/>
              <a:t>Common features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28801"/>
            <a:ext cx="4041775" cy="4297362"/>
          </a:xfrm>
        </p:spPr>
        <p:txBody>
          <a:bodyPr>
            <a:normAutofit/>
          </a:bodyPr>
          <a:lstStyle/>
          <a:p>
            <a:r>
              <a:rPr lang="en-GB" dirty="0" smtClean="0"/>
              <a:t>Most were modular with a mix of compulsory/optional modules</a:t>
            </a:r>
          </a:p>
          <a:p>
            <a:r>
              <a:rPr lang="en-GB" dirty="0" smtClean="0"/>
              <a:t>All had an independent study component </a:t>
            </a:r>
          </a:p>
          <a:p>
            <a:r>
              <a:rPr lang="en-GB" dirty="0" smtClean="0"/>
              <a:t>Sometimes more innovative – e.g. work placement-based, overseas visit</a:t>
            </a:r>
          </a:p>
          <a:p>
            <a:r>
              <a:rPr lang="en-GB" dirty="0" smtClean="0"/>
              <a:t>Few appeared overtly to have lab elements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3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/>
          <a:lstStyle/>
          <a:p>
            <a:r>
              <a:rPr lang="en-GB" dirty="0" smtClean="0"/>
              <a:t>Identifying and prioritising risks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3227382" cy="455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4500591" y="1700213"/>
            <a:ext cx="3881409" cy="4871541"/>
            <a:chOff x="4348191" y="1700213"/>
            <a:chExt cx="3881409" cy="4871541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8191" y="1700213"/>
              <a:ext cx="3881409" cy="4871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/>
            <p:cNvSpPr/>
            <p:nvPr/>
          </p:nvSpPr>
          <p:spPr bwMode="auto">
            <a:xfrm>
              <a:off x="5845097" y="2895600"/>
              <a:ext cx="908625" cy="26491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Font typeface="Arial" charset="0"/>
                <a:buChar char="•"/>
                <a:defRPr sz="2400">
                  <a:solidFill>
                    <a:schemeClr val="accent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ts val="1000"/>
                </a:spcBef>
                <a:buClr>
                  <a:schemeClr val="tx2"/>
                </a:buClr>
                <a:buFont typeface="Arial" charset="0"/>
                <a:buChar char="—"/>
                <a:defRPr sz="2000">
                  <a:solidFill>
                    <a:srgbClr val="595959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2000">
                  <a:solidFill>
                    <a:srgbClr val="595959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ts val="500"/>
                </a:spcBef>
                <a:buClr>
                  <a:schemeClr val="tx2"/>
                </a:buClr>
                <a:buFont typeface="Arial" charset="0"/>
                <a:buChar char="–"/>
                <a:defRPr sz="2000">
                  <a:solidFill>
                    <a:srgbClr val="595959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2400"/>
                </a:spcBef>
                <a:buFont typeface="Arial" charset="0"/>
                <a:buChar char="»"/>
                <a:defRPr sz="2400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2400"/>
                </a:spcBef>
                <a:spcAft>
                  <a:spcPct val="0"/>
                </a:spcAft>
                <a:buFont typeface="Arial" charset="0"/>
                <a:buChar char="»"/>
                <a:defRPr sz="2400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2400"/>
                </a:spcBef>
                <a:spcAft>
                  <a:spcPct val="0"/>
                </a:spcAft>
                <a:buFont typeface="Arial" charset="0"/>
                <a:buChar char="»"/>
                <a:defRPr sz="2400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2400"/>
                </a:spcBef>
                <a:spcAft>
                  <a:spcPct val="0"/>
                </a:spcAft>
                <a:buFont typeface="Arial" charset="0"/>
                <a:buChar char="»"/>
                <a:defRPr sz="2400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2400"/>
                </a:spcBef>
                <a:spcAft>
                  <a:spcPct val="0"/>
                </a:spcAft>
                <a:buFont typeface="Arial" charset="0"/>
                <a:buChar char="»"/>
                <a:defRPr sz="2400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GB" alt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6491584" y="3758870"/>
              <a:ext cx="899815" cy="43213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Font typeface="Arial" charset="0"/>
                <a:buChar char="•"/>
                <a:defRPr sz="2400">
                  <a:solidFill>
                    <a:schemeClr val="accent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ts val="1000"/>
                </a:spcBef>
                <a:buClr>
                  <a:schemeClr val="tx2"/>
                </a:buClr>
                <a:buFont typeface="Arial" charset="0"/>
                <a:buChar char="—"/>
                <a:defRPr sz="2000">
                  <a:solidFill>
                    <a:srgbClr val="595959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2000">
                  <a:solidFill>
                    <a:srgbClr val="595959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ts val="500"/>
                </a:spcBef>
                <a:buClr>
                  <a:schemeClr val="tx2"/>
                </a:buClr>
                <a:buFont typeface="Arial" charset="0"/>
                <a:buChar char="–"/>
                <a:defRPr sz="2000">
                  <a:solidFill>
                    <a:srgbClr val="595959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2400"/>
                </a:spcBef>
                <a:buFont typeface="Arial" charset="0"/>
                <a:buChar char="»"/>
                <a:defRPr sz="2400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2400"/>
                </a:spcBef>
                <a:spcAft>
                  <a:spcPct val="0"/>
                </a:spcAft>
                <a:buFont typeface="Arial" charset="0"/>
                <a:buChar char="»"/>
                <a:defRPr sz="2400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2400"/>
                </a:spcBef>
                <a:spcAft>
                  <a:spcPct val="0"/>
                </a:spcAft>
                <a:buFont typeface="Arial" charset="0"/>
                <a:buChar char="»"/>
                <a:defRPr sz="2400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2400"/>
                </a:spcBef>
                <a:spcAft>
                  <a:spcPct val="0"/>
                </a:spcAft>
                <a:buFont typeface="Arial" charset="0"/>
                <a:buChar char="»"/>
                <a:defRPr sz="2400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2400"/>
                </a:spcBef>
                <a:spcAft>
                  <a:spcPct val="0"/>
                </a:spcAft>
                <a:buFont typeface="Arial" charset="0"/>
                <a:buChar char="»"/>
                <a:defRPr sz="2400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GB" alt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5228665" y="4724400"/>
              <a:ext cx="2133600" cy="381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Font typeface="Arial" charset="0"/>
                <a:buChar char="•"/>
                <a:defRPr sz="2400">
                  <a:solidFill>
                    <a:schemeClr val="accent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ts val="1000"/>
                </a:spcBef>
                <a:buClr>
                  <a:schemeClr val="tx2"/>
                </a:buClr>
                <a:buFont typeface="Arial" charset="0"/>
                <a:buChar char="—"/>
                <a:defRPr sz="2000">
                  <a:solidFill>
                    <a:srgbClr val="595959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2000">
                  <a:solidFill>
                    <a:srgbClr val="595959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ts val="500"/>
                </a:spcBef>
                <a:buClr>
                  <a:schemeClr val="tx2"/>
                </a:buClr>
                <a:buFont typeface="Arial" charset="0"/>
                <a:buChar char="–"/>
                <a:defRPr sz="2000">
                  <a:solidFill>
                    <a:srgbClr val="595959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2400"/>
                </a:spcBef>
                <a:buFont typeface="Arial" charset="0"/>
                <a:buChar char="»"/>
                <a:defRPr sz="2400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2400"/>
                </a:spcBef>
                <a:spcAft>
                  <a:spcPct val="0"/>
                </a:spcAft>
                <a:buFont typeface="Arial" charset="0"/>
                <a:buChar char="»"/>
                <a:defRPr sz="2400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2400"/>
                </a:spcBef>
                <a:spcAft>
                  <a:spcPct val="0"/>
                </a:spcAft>
                <a:buFont typeface="Arial" charset="0"/>
                <a:buChar char="»"/>
                <a:defRPr sz="2400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2400"/>
                </a:spcBef>
                <a:spcAft>
                  <a:spcPct val="0"/>
                </a:spcAft>
                <a:buFont typeface="Arial" charset="0"/>
                <a:buChar char="»"/>
                <a:defRPr sz="2400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2400"/>
                </a:spcBef>
                <a:spcAft>
                  <a:spcPct val="0"/>
                </a:spcAft>
                <a:buFont typeface="Arial" charset="0"/>
                <a:buChar char="»"/>
                <a:defRPr sz="2400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GB" alt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844552" y="4169113"/>
              <a:ext cx="828675" cy="1742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Font typeface="Arial" charset="0"/>
                <a:buChar char="•"/>
                <a:defRPr sz="2400">
                  <a:solidFill>
                    <a:schemeClr val="accent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ts val="1000"/>
                </a:spcBef>
                <a:buClr>
                  <a:schemeClr val="tx2"/>
                </a:buClr>
                <a:buFont typeface="Arial" charset="0"/>
                <a:buChar char="—"/>
                <a:defRPr sz="2000">
                  <a:solidFill>
                    <a:srgbClr val="595959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tx2"/>
                </a:buClr>
                <a:buFont typeface="Wingdings" pitchFamily="2" charset="2"/>
                <a:buChar char="§"/>
                <a:defRPr sz="2000">
                  <a:solidFill>
                    <a:srgbClr val="595959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ts val="500"/>
                </a:spcBef>
                <a:buClr>
                  <a:schemeClr val="tx2"/>
                </a:buClr>
                <a:buFont typeface="Arial" charset="0"/>
                <a:buChar char="–"/>
                <a:defRPr sz="2000">
                  <a:solidFill>
                    <a:srgbClr val="595959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2400"/>
                </a:spcBef>
                <a:buFont typeface="Arial" charset="0"/>
                <a:buChar char="»"/>
                <a:defRPr sz="2400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2400"/>
                </a:spcBef>
                <a:spcAft>
                  <a:spcPct val="0"/>
                </a:spcAft>
                <a:buFont typeface="Arial" charset="0"/>
                <a:buChar char="»"/>
                <a:defRPr sz="2400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2400"/>
                </a:spcBef>
                <a:spcAft>
                  <a:spcPct val="0"/>
                </a:spcAft>
                <a:buFont typeface="Arial" charset="0"/>
                <a:buChar char="»"/>
                <a:defRPr sz="2400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2400"/>
                </a:spcBef>
                <a:spcAft>
                  <a:spcPct val="0"/>
                </a:spcAft>
                <a:buFont typeface="Arial" charset="0"/>
                <a:buChar char="»"/>
                <a:defRPr sz="2400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2400"/>
                </a:spcBef>
                <a:spcAft>
                  <a:spcPct val="0"/>
                </a:spcAft>
                <a:buFont typeface="Arial" charset="0"/>
                <a:buChar char="»"/>
                <a:defRPr sz="2400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GB" altLang="en-US" sz="1800" smtClean="0">
                <a:solidFill>
                  <a:srgbClr val="FFFFFF"/>
                </a:solidFill>
              </a:endParaRPr>
            </a:p>
          </p:txBody>
        </p:sp>
      </p:grp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38325"/>
            <a:ext cx="3387229" cy="45501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52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Managing risks: multiple approaches and integration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6" y="2492375"/>
            <a:ext cx="8998612" cy="193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7301464" y="4425408"/>
            <a:ext cx="1797258" cy="83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600" b="1">
                <a:solidFill>
                  <a:schemeClr val="accent1"/>
                </a:solidFill>
              </a:rPr>
              <a:t>Recovery</a:t>
            </a:r>
            <a:endParaRPr lang="en-GB" altLang="en-US" sz="1600">
              <a:solidFill>
                <a:schemeClr val="accent1"/>
              </a:solidFill>
            </a:endParaRPr>
          </a:p>
          <a:p>
            <a:pPr algn="ctr"/>
            <a:r>
              <a:rPr lang="en-GB" altLang="en-US" sz="1600">
                <a:solidFill>
                  <a:schemeClr val="accent1"/>
                </a:solidFill>
              </a:rPr>
              <a:t>(e.g. insurance, compensation)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134938" y="4483599"/>
            <a:ext cx="1656173" cy="107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600" b="1" dirty="0">
                <a:solidFill>
                  <a:schemeClr val="accent1"/>
                </a:solidFill>
              </a:rPr>
              <a:t>Minimise exposure</a:t>
            </a:r>
            <a:r>
              <a:rPr lang="en-GB" altLang="en-US" sz="1600" dirty="0">
                <a:solidFill>
                  <a:schemeClr val="accent1"/>
                </a:solidFill>
              </a:rPr>
              <a:t> (e.g. spatial planning)</a:t>
            </a: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5496949" y="4425408"/>
            <a:ext cx="1952215" cy="132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600" b="1">
                <a:solidFill>
                  <a:schemeClr val="accent1"/>
                </a:solidFill>
              </a:rPr>
              <a:t>Preparation &amp; response</a:t>
            </a:r>
            <a:endParaRPr lang="en-GB" altLang="en-US" sz="1600">
              <a:solidFill>
                <a:schemeClr val="accent1"/>
              </a:solidFill>
            </a:endParaRPr>
          </a:p>
          <a:p>
            <a:pPr algn="ctr"/>
            <a:r>
              <a:rPr lang="en-GB" altLang="en-US" sz="1600">
                <a:solidFill>
                  <a:schemeClr val="accent1"/>
                </a:solidFill>
              </a:rPr>
              <a:t>(e.g. flood warning, emergency management)</a:t>
            </a:r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1883572" y="4483599"/>
            <a:ext cx="3613377" cy="132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600" b="1">
                <a:solidFill>
                  <a:schemeClr val="accent1"/>
                </a:solidFill>
              </a:rPr>
              <a:t>Reduce the likelihood and/or magnitude of flooding</a:t>
            </a:r>
            <a:r>
              <a:rPr lang="en-GB" altLang="en-US" sz="1600">
                <a:solidFill>
                  <a:schemeClr val="accent1"/>
                </a:solidFill>
              </a:rPr>
              <a:t> by </a:t>
            </a:r>
            <a:r>
              <a:rPr lang="en-GB" altLang="en-US" sz="1600" i="1">
                <a:solidFill>
                  <a:schemeClr val="accent1"/>
                </a:solidFill>
              </a:rPr>
              <a:t>resisting</a:t>
            </a:r>
            <a:r>
              <a:rPr lang="en-GB" altLang="en-US" sz="1600">
                <a:solidFill>
                  <a:schemeClr val="accent1"/>
                </a:solidFill>
              </a:rPr>
              <a:t> water (e.g. dykes, embankments) or </a:t>
            </a:r>
            <a:r>
              <a:rPr lang="en-GB" altLang="en-US" sz="1600" i="1">
                <a:solidFill>
                  <a:schemeClr val="accent1"/>
                </a:solidFill>
              </a:rPr>
              <a:t>accommodating</a:t>
            </a:r>
            <a:r>
              <a:rPr lang="en-GB" altLang="en-US" sz="1600">
                <a:solidFill>
                  <a:schemeClr val="accent1"/>
                </a:solidFill>
              </a:rPr>
              <a:t> and making space for water (e.g. flood storage areas)</a:t>
            </a:r>
          </a:p>
        </p:txBody>
      </p:sp>
      <p:sp>
        <p:nvSpPr>
          <p:cNvPr id="3" name="Oval 2"/>
          <p:cNvSpPr/>
          <p:nvPr/>
        </p:nvSpPr>
        <p:spPr>
          <a:xfrm>
            <a:off x="5496949" y="1981200"/>
            <a:ext cx="2743200" cy="41148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638800" y="610552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English crisis management</a:t>
            </a:r>
          </a:p>
        </p:txBody>
      </p:sp>
    </p:spTree>
    <p:extLst>
      <p:ext uri="{BB962C8B-B14F-4D97-AF65-F5344CB8AC3E}">
        <p14:creationId xmlns:p14="http://schemas.microsoft.com/office/powerpoint/2010/main" val="56399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Forecasting, Alerts and warnings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GB" altLang="en-US" dirty="0">
                <a:ea typeface="ＭＳ Ｐゴシック" pitchFamily="34" charset="-128"/>
              </a:rPr>
              <a:t>Warning sirens; radio; TV; flood wardens; emergency responders; the community; social media – e.g. @</a:t>
            </a:r>
            <a:r>
              <a:rPr lang="en-GB" altLang="en-US" dirty="0" err="1">
                <a:ea typeface="ＭＳ Ｐゴシック" pitchFamily="34" charset="-128"/>
              </a:rPr>
              <a:t>EnvAgency</a:t>
            </a:r>
            <a:endParaRPr lang="en-GB" altLang="en-US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endParaRPr lang="en-GB" altLang="en-US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GB" altLang="en-US" b="1" dirty="0">
                <a:ea typeface="ＭＳ Ｐゴシック" pitchFamily="34" charset="-128"/>
              </a:rPr>
              <a:t>Opt-out service </a:t>
            </a:r>
            <a:r>
              <a:rPr lang="en-GB" altLang="en-US" dirty="0">
                <a:ea typeface="ＭＳ Ｐゴシック" pitchFamily="34" charset="-128"/>
              </a:rPr>
              <a:t>– landline telephone numbers automatically signed-up to receive warnings to c.660,000 homes and businesses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GB" altLang="en-US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GB" altLang="en-US" dirty="0">
                <a:ea typeface="ＭＳ Ｐゴシック" pitchFamily="34" charset="-128"/>
              </a:rPr>
              <a:t>Exploring technology to issue warnings to all mobile phones within a specified radius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GB" altLang="en-US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b="1" dirty="0">
                <a:ea typeface="ＭＳ Ｐゴシック" pitchFamily="34" charset="-128"/>
              </a:rPr>
              <a:t>'Flood Alert' app </a:t>
            </a:r>
            <a:r>
              <a:rPr lang="en-US" altLang="en-US" dirty="0">
                <a:ea typeface="ＭＳ Ｐゴシック" pitchFamily="34" charset="-128"/>
              </a:rPr>
              <a:t>for mobile phones uses live flood warning data from the EA (launched by </a:t>
            </a:r>
            <a:r>
              <a:rPr lang="en-US" altLang="en-US" dirty="0" err="1">
                <a:ea typeface="ＭＳ Ｐゴシック" pitchFamily="34" charset="-128"/>
              </a:rPr>
              <a:t>Halcrow</a:t>
            </a:r>
            <a:r>
              <a:rPr lang="en-US" altLang="en-US" dirty="0">
                <a:ea typeface="ＭＳ Ｐゴシック" pitchFamily="34" charset="-128"/>
              </a:rPr>
              <a:t>)</a:t>
            </a:r>
            <a:endParaRPr lang="en-GB" altLang="en-US" dirty="0">
              <a:ea typeface="ＭＳ Ｐゴシック" pitchFamily="34" charset="-128"/>
            </a:endParaRPr>
          </a:p>
          <a:p>
            <a:endParaRPr lang="en-GB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33588"/>
            <a:ext cx="36163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2" t="8321" r="5109" b="5223"/>
          <a:stretch>
            <a:fillRect/>
          </a:stretch>
        </p:blipFill>
        <p:spPr bwMode="auto">
          <a:xfrm>
            <a:off x="280621" y="2786277"/>
            <a:ext cx="917862" cy="3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851" y="2786277"/>
            <a:ext cx="2951163" cy="248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02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28600"/>
            <a:ext cx="712055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66" y="533400"/>
            <a:ext cx="6429618" cy="51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132412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25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532168"/>
              </p:ext>
            </p:extLst>
          </p:nvPr>
        </p:nvGraphicFramePr>
        <p:xfrm>
          <a:off x="2987675" y="188913"/>
          <a:ext cx="5976938" cy="6504027"/>
        </p:xfrm>
        <a:graphic>
          <a:graphicData uri="http://schemas.openxmlformats.org/drawingml/2006/table">
            <a:tbl>
              <a:tblPr/>
              <a:tblGrid>
                <a:gridCol w="1728788"/>
                <a:gridCol w="2735262"/>
                <a:gridCol w="1512888"/>
              </a:tblGrid>
              <a:tr h="163483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buFont typeface="Arial" charset="0"/>
                        <a:defRPr sz="2000">
                          <a:solidFill>
                            <a:schemeClr val="accent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Type of warning</a:t>
                      </a:r>
                      <a:endParaRPr kumimoji="0" lang="en-GB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45618" marR="45618" marT="0" marB="0" horzOverflow="overflow">
                    <a:lnL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2B1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buFont typeface="Arial" charset="0"/>
                        <a:defRPr sz="2000">
                          <a:solidFill>
                            <a:schemeClr val="accent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Description</a:t>
                      </a:r>
                      <a:endParaRPr kumimoji="0" lang="en-GB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45618" marR="45618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2B1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buFont typeface="Arial" charset="0"/>
                        <a:defRPr sz="2000">
                          <a:solidFill>
                            <a:schemeClr val="accent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Provider</a:t>
                      </a:r>
                      <a:endParaRPr kumimoji="0" lang="en-GB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45618" marR="45618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2B1E"/>
                    </a:solidFill>
                  </a:tcPr>
                </a:tc>
              </a:tr>
              <a:tr h="978396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buFont typeface="Arial" charset="0"/>
                        <a:defRPr sz="2000">
                          <a:solidFill>
                            <a:schemeClr val="accent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Public flood warning service</a:t>
                      </a:r>
                      <a:endParaRPr kumimoji="0" lang="en-GB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45618" marR="45618" marT="0" marB="0" horzOverflow="overflow">
                    <a:lnL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buFont typeface="Arial" charset="0"/>
                        <a:defRPr sz="2000">
                          <a:solidFill>
                            <a:schemeClr val="accent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Warning for areas at risk of flooding from rivers or the sea, under the categories of Flood Alert, Flood Warning and Severe Flood Warning.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charset="0"/>
                        </a:rPr>
                        <a:t>Public and professional recipients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45618" marR="45618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buFont typeface="Arial" charset="0"/>
                        <a:defRPr sz="2000">
                          <a:solidFill>
                            <a:schemeClr val="accent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Environment Agency</a:t>
                      </a:r>
                      <a:endParaRPr kumimoji="0" lang="en-GB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45618" marR="45618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8E7"/>
                    </a:solidFill>
                  </a:tcPr>
                </a:tc>
              </a:tr>
              <a:tr h="1141462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buFont typeface="Arial" charset="0"/>
                        <a:defRPr sz="2000">
                          <a:solidFill>
                            <a:schemeClr val="accent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Flood Guidance Statements</a:t>
                      </a:r>
                      <a:endParaRPr kumimoji="0" lang="en-GB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45618" marR="45618" marT="0" marB="0" horzOverflow="overflow">
                    <a:lnL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buFont typeface="Arial" charset="0"/>
                        <a:defRPr sz="2000">
                          <a:solidFill>
                            <a:schemeClr val="accent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Guidance for river and coastal flooding available from the FFC. 3 to 5 day forecasts issued daily for very low and low risk; medium risk; and high risk.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charset="0"/>
                        </a:rPr>
                        <a:t>Issued to Category 1 and 2 responders only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45618" marR="45618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buFont typeface="Arial" charset="0"/>
                        <a:defRPr sz="2000">
                          <a:solidFill>
                            <a:schemeClr val="accent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Flood Forecasting Centre</a:t>
                      </a:r>
                      <a:endParaRPr kumimoji="0" lang="en-GB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45618" marR="45618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80895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buFont typeface="Arial" charset="0"/>
                        <a:defRPr sz="2000">
                          <a:solidFill>
                            <a:schemeClr val="accent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Extreme Rainfall Alerts	</a:t>
                      </a:r>
                      <a:endParaRPr kumimoji="0" lang="en-GB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45618" marR="45618" marT="0" marB="0" horzOverflow="overflow">
                    <a:lnL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buFont typeface="Arial" charset="0"/>
                        <a:defRPr sz="2000">
                          <a:solidFill>
                            <a:schemeClr val="accent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Issued by FFC when probability of extreme rainfall is &gt;20%. Alerts issued daily in the form of guidance and update statements.  These warnings may indicate potential for surface water flooding</a:t>
                      </a:r>
                      <a:endParaRPr kumimoji="0" lang="en-GB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45618" marR="45618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buFont typeface="Arial" charset="0"/>
                        <a:defRPr sz="2000">
                          <a:solidFill>
                            <a:schemeClr val="accent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Flood Forecasting Centre</a:t>
                      </a:r>
                      <a:endParaRPr kumimoji="0" lang="en-GB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45618" marR="45618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8E7"/>
                    </a:solidFill>
                  </a:tcPr>
                </a:tc>
              </a:tr>
              <a:tr h="1141462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buFont typeface="Arial" charset="0"/>
                        <a:defRPr sz="2000">
                          <a:solidFill>
                            <a:schemeClr val="accent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Severe Weather Warning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charset="0"/>
                        </a:rPr>
                        <a:t>(National Severe Weather Warning Service, NSWWS)</a:t>
                      </a:r>
                    </a:p>
                  </a:txBody>
                  <a:tcPr marL="45618" marR="45618" marT="0" marB="0" horzOverflow="overflow">
                    <a:lnL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buFont typeface="Arial" charset="0"/>
                        <a:defRPr sz="2000">
                          <a:solidFill>
                            <a:schemeClr val="accent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Met Office will issue warnings for severe weather events with the potential to cause disruption (based on the National Severe Weather Warning Service).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charset="0"/>
                        </a:rPr>
                        <a:t>Publically available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45618" marR="45618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buFont typeface="Arial" charset="0"/>
                        <a:defRPr sz="2000">
                          <a:solidFill>
                            <a:schemeClr val="accent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Met. Office</a:t>
                      </a:r>
                      <a:endParaRPr kumimoji="0" lang="en-GB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45618" marR="45618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23732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buFont typeface="Arial" charset="0"/>
                        <a:defRPr sz="2000">
                          <a:solidFill>
                            <a:schemeClr val="accent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Advisories</a:t>
                      </a:r>
                      <a:endParaRPr kumimoji="0" lang="en-GB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45618" marR="45618" marT="0" marB="0" horzOverflow="overflow">
                    <a:lnL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buFont typeface="Arial" charset="0"/>
                        <a:defRPr sz="2000">
                          <a:solidFill>
                            <a:schemeClr val="accent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Issued daily to indicate 20% - 60% confidence of expected severe or extreme weather. Early warnings: issued up to 5days in advance of an event and indicate 60% - 80% confidence of expected severe or extreme weather. Flash warnings: issued when confidence exceeds 80% and gives a minimum of 2hrs notice.</a:t>
                      </a:r>
                      <a:endParaRPr kumimoji="0" lang="en-GB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45618" marR="45618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buFont typeface="Arial" charset="0"/>
                        <a:defRPr sz="2000">
                          <a:solidFill>
                            <a:schemeClr val="accent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Met. Office</a:t>
                      </a:r>
                      <a:endParaRPr kumimoji="0" lang="en-GB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45618" marR="45618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8E7"/>
                    </a:solidFill>
                  </a:tcPr>
                </a:tc>
              </a:tr>
              <a:tr h="774557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buFont typeface="Arial" charset="0"/>
                        <a:defRPr sz="2000">
                          <a:solidFill>
                            <a:schemeClr val="accent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Groundwater flood warnings</a:t>
                      </a:r>
                      <a:endParaRPr kumimoji="0" lang="en-GB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45618" marR="45618" marT="0" marB="0" horzOverflow="overflow">
                    <a:lnL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buFont typeface="Arial" charset="0"/>
                        <a:defRPr sz="2000">
                          <a:solidFill>
                            <a:schemeClr val="accent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Data on the status of groundwater in areas of England are provided on-line and for some areas groundwater flood warning alerts are available</a:t>
                      </a:r>
                      <a:endParaRPr kumimoji="0" lang="en-GB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45618" marR="45618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buFont typeface="Arial" charset="0"/>
                        <a:defRPr sz="2000">
                          <a:solidFill>
                            <a:schemeClr val="accent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500"/>
                        </a:spcBef>
                        <a:buClr>
                          <a:schemeClr val="tx2"/>
                        </a:buClr>
                        <a:buFont typeface="Arial" charset="0"/>
                        <a:defRPr>
                          <a:solidFill>
                            <a:srgbClr val="595959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Environment Agency</a:t>
                      </a:r>
                      <a:endParaRPr kumimoji="0" lang="en-GB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45618" marR="45618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2B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6354" name="Content Placeholder 2"/>
          <p:cNvSpPr>
            <a:spLocks noGrp="1"/>
          </p:cNvSpPr>
          <p:nvPr>
            <p:ph sz="quarter" idx="10"/>
          </p:nvPr>
        </p:nvSpPr>
        <p:spPr>
          <a:xfrm>
            <a:off x="179715" y="2271712"/>
            <a:ext cx="2592388" cy="4205288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" pitchFamily="2" charset="2"/>
              <a:buChar char="§"/>
            </a:pPr>
            <a:r>
              <a:rPr lang="en-GB" altLang="en-US" sz="2000" dirty="0" smtClean="0">
                <a:ea typeface="ＭＳ Ｐゴシック" pitchFamily="34" charset="-128"/>
              </a:rPr>
              <a:t>Types </a:t>
            </a:r>
            <a:r>
              <a:rPr lang="en-GB" altLang="en-US" sz="2000" dirty="0" smtClean="0">
                <a:ea typeface="ＭＳ Ｐゴシック" pitchFamily="34" charset="-128"/>
              </a:rPr>
              <a:t>of warnings issued by the EA, FFC and Met Office in England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§"/>
            </a:pPr>
            <a:endParaRPr lang="en-GB" altLang="en-US" sz="2000" dirty="0" smtClean="0">
              <a:ea typeface="ＭＳ Ｐゴシック" pitchFamily="34" charset="-128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Char char="§"/>
            </a:pPr>
            <a:r>
              <a:rPr lang="en-GB" altLang="en-US" sz="2000" dirty="0" smtClean="0">
                <a:ea typeface="ＭＳ Ｐゴシック" pitchFamily="34" charset="-128"/>
              </a:rPr>
              <a:t>The EA is the lead agency responsible for disseminating flood warnings in England and Wales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§"/>
            </a:pPr>
            <a:endParaRPr lang="en-GB" altLang="en-US" sz="2000" dirty="0" smtClean="0">
              <a:ea typeface="ＭＳ Ｐゴシック" pitchFamily="34" charset="-128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Char char="§"/>
            </a:pPr>
            <a:r>
              <a:rPr lang="en-GB" altLang="en-US" sz="2000" dirty="0" smtClean="0">
                <a:ea typeface="ＭＳ Ｐゴシック" pitchFamily="34" charset="-128"/>
              </a:rPr>
              <a:t>The EA also has a live flood warning </a:t>
            </a:r>
            <a:r>
              <a:rPr lang="en-GB" altLang="en-US" sz="2000" dirty="0" smtClean="0">
                <a:ea typeface="ＭＳ Ｐゴシック" pitchFamily="34" charset="-128"/>
              </a:rPr>
              <a:t>map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§"/>
            </a:pPr>
            <a:endParaRPr lang="en-GB" altLang="en-US" sz="20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GB" altLang="en-US" sz="2000" b="1" dirty="0">
                <a:ea typeface="ＭＳ Ｐゴシック" pitchFamily="34" charset="-128"/>
              </a:rPr>
              <a:t>Opt-out service </a:t>
            </a:r>
            <a:r>
              <a:rPr lang="en-GB" altLang="en-US" sz="2000" dirty="0">
                <a:ea typeface="ＭＳ Ｐゴシック" pitchFamily="34" charset="-128"/>
              </a:rPr>
              <a:t>– landline telephone numbers automatically signed-up to receive warnings</a:t>
            </a:r>
            <a:endParaRPr lang="en-GB" altLang="en-US" sz="2000" dirty="0" smtClean="0">
              <a:ea typeface="ＭＳ Ｐゴシック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228600"/>
            <a:ext cx="266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kern="0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Forecasting, Alerts and Warnings</a:t>
            </a:r>
          </a:p>
        </p:txBody>
      </p:sp>
    </p:spTree>
    <p:extLst>
      <p:ext uri="{BB962C8B-B14F-4D97-AF65-F5344CB8AC3E}">
        <p14:creationId xmlns:p14="http://schemas.microsoft.com/office/powerpoint/2010/main" val="129558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681"/>
            <a:ext cx="4800600" cy="678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0"/>
            <a:ext cx="60198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60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2541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93" y="1219201"/>
            <a:ext cx="5950055" cy="563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019800"/>
            <a:ext cx="358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flood-warning-information.service.gov.uk/map</a:t>
            </a:r>
            <a:endParaRPr lang="en-GB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953000" cy="56657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76200"/>
            <a:ext cx="5019675" cy="638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02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1838</Words>
  <Application>Microsoft Office PowerPoint</Application>
  <PresentationFormat>On-screen Show (4:3)</PresentationFormat>
  <Paragraphs>198</Paragraphs>
  <Slides>21</Slides>
  <Notes>8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Past events and current risks</vt:lpstr>
      <vt:lpstr>Identifying and prioritising risks</vt:lpstr>
      <vt:lpstr>Managing risks: multiple approaches and integration</vt:lpstr>
      <vt:lpstr>Forecasting, Alerts and warnings</vt:lpstr>
      <vt:lpstr>PowerPoint Presentation</vt:lpstr>
      <vt:lpstr>PowerPoint Presentation</vt:lpstr>
      <vt:lpstr>PowerPoint Presentation</vt:lpstr>
      <vt:lpstr>PowerPoint Presentation</vt:lpstr>
      <vt:lpstr>Heatwave alert warnings and Heatwave Action plan</vt:lpstr>
      <vt:lpstr>Emergency management in England</vt:lpstr>
      <vt:lpstr>Emergency response: Civil Contingencies Act 2004</vt:lpstr>
      <vt:lpstr>Levels of emergency</vt:lpstr>
      <vt:lpstr>Subsidiarity and the command structure</vt:lpstr>
      <vt:lpstr>PowerPoint Presentation</vt:lpstr>
      <vt:lpstr>Community engagement, resilience and flood action</vt:lpstr>
      <vt:lpstr>PowerPoint Presentation</vt:lpstr>
      <vt:lpstr>Existing UK Masters Curricula</vt:lpstr>
      <vt:lpstr>Existing UK Masters Curricula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Strengthening of Internationalisation in B&amp;H Higher Education</dc:title>
  <dc:creator>user</dc:creator>
  <cp:lastModifiedBy>Sally Priest</cp:lastModifiedBy>
  <cp:revision>57</cp:revision>
  <dcterms:created xsi:type="dcterms:W3CDTF">2006-08-16T00:00:00Z</dcterms:created>
  <dcterms:modified xsi:type="dcterms:W3CDTF">2017-04-06T07:28:43Z</dcterms:modified>
</cp:coreProperties>
</file>